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g" ContentType="image/jpe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7.xml" ContentType="application/vnd.openxmlformats-officedocument.presentationml.slide+xml"/>
  <Override PartName="/ppt/slides/slide3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docProps/custom.xml" ContentType="application/vnd.openxmlformats-officedocument.custom-properties+xml"/>
  <Override PartName="/ppt/slideLayouts/slideLayout11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presentation.xml" ContentType="application/vnd.openxmlformats-officedocument.presentationml.presentation.main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6858000" cy="12192000"/>
  <p:notesSz cx="6858000" cy="12192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62" d="100"/>
          <a:sy n="62" d="100"/>
        </p:scale>
        <p:origin x="1032" y="96"/>
      </p:cViewPr>
      <p:guideLst>
        <p:guide pos="2160"/>
        <p:guide pos="3840" orient="horz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 /><Relationship Id="rId11" Type="http://schemas.openxmlformats.org/officeDocument/2006/relationships/tableStyles" Target="tableStyles.xml" /><Relationship Id="rId12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Blank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 bwMode="auto"/>
        <p:txBody>
          <a:bodyPr/>
          <a:lstStyle/>
          <a:p>
            <a:pPr>
              <a:defRPr/>
            </a:pPr>
            <a:fld id="{44A6DE9D-0555-47EA-99CE-E0690C6E70BD}" type="slidenum">
              <a:rPr/>
              <a:t/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OverTx" userDrawn="1">
  <p:cSld name="Title, Content over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 bwMode="auto">
          <a:xfrm>
            <a:off x="342720" y="486360"/>
            <a:ext cx="6171840" cy="20354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lstStyle/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 bwMode="auto">
          <a:xfrm>
            <a:off x="342720" y="2852640"/>
            <a:ext cx="6171840" cy="33724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 bwMode="auto">
          <a:xfrm>
            <a:off x="342720" y="6545880"/>
            <a:ext cx="6171840" cy="33724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 bwMode="auto"/>
        <p:txBody>
          <a:bodyPr/>
          <a:lstStyle/>
          <a:p>
            <a:pPr>
              <a:defRPr/>
            </a:pPr>
            <a:fld id="{C1C1B88D-6595-4FBB-9E2D-DD2CA1D43E69}" type="slidenum">
              <a:rPr/>
              <a:t/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fourObj" userDrawn="1">
  <p:cSld name="Title, 4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 bwMode="auto">
          <a:xfrm>
            <a:off x="342720" y="486360"/>
            <a:ext cx="6171840" cy="20354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lstStyle/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 bwMode="auto">
          <a:xfrm>
            <a:off x="342720" y="2852640"/>
            <a:ext cx="3011760" cy="33724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 bwMode="auto">
          <a:xfrm>
            <a:off x="3505320" y="2852640"/>
            <a:ext cx="3011760" cy="33724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 bwMode="auto">
          <a:xfrm>
            <a:off x="342720" y="6545880"/>
            <a:ext cx="3011760" cy="33724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 bwMode="auto">
          <a:xfrm>
            <a:off x="3505320" y="6545880"/>
            <a:ext cx="3011760" cy="33724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 bwMode="auto"/>
        <p:txBody>
          <a:bodyPr/>
          <a:lstStyle/>
          <a:p>
            <a:pPr>
              <a:defRPr/>
            </a:pPr>
            <a:fld id="{29BDBE6A-B5FF-4BAE-80BC-9D0DC168CC81}" type="slidenum">
              <a:rPr/>
              <a:t/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Title, 6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 bwMode="auto">
          <a:xfrm>
            <a:off x="342720" y="486360"/>
            <a:ext cx="6171840" cy="20354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lstStyle/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 bwMode="auto">
          <a:xfrm>
            <a:off x="342720" y="2852640"/>
            <a:ext cx="1987200" cy="33724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 bwMode="auto">
          <a:xfrm>
            <a:off x="2429640" y="2852640"/>
            <a:ext cx="1987200" cy="33724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 bwMode="auto">
          <a:xfrm>
            <a:off x="4516560" y="2852640"/>
            <a:ext cx="1987200" cy="33724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 bwMode="auto">
          <a:xfrm>
            <a:off x="342720" y="6545880"/>
            <a:ext cx="1987200" cy="33724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 bwMode="auto">
          <a:xfrm>
            <a:off x="2429640" y="6545880"/>
            <a:ext cx="1987200" cy="33724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 bwMode="auto">
          <a:xfrm>
            <a:off x="4516560" y="6545880"/>
            <a:ext cx="1987200" cy="33724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 bwMode="auto"/>
        <p:txBody>
          <a:bodyPr/>
          <a:lstStyle/>
          <a:p>
            <a:pPr>
              <a:defRPr/>
            </a:pPr>
            <a:fld id="{551F62C7-1CB3-451E-B77C-3F7DE0726B5F}" type="slidenum">
              <a:rPr/>
              <a:t/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x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 bwMode="auto">
          <a:xfrm>
            <a:off x="342720" y="486360"/>
            <a:ext cx="6171840" cy="20354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lstStyle/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 bwMode="auto">
          <a:xfrm>
            <a:off x="342720" y="2852640"/>
            <a:ext cx="6171840" cy="707076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lstStyle/>
          <a:p>
            <a:pPr indent="0" algn="ctr"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 bwMode="auto"/>
        <p:txBody>
          <a:bodyPr/>
          <a:lstStyle/>
          <a:p>
            <a:pPr>
              <a:defRPr/>
            </a:pPr>
            <a:fld id="{90AED54F-A3AA-400B-B591-3444D90840A4}" type="slidenum">
              <a:rPr/>
              <a:t/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Title,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 bwMode="auto">
          <a:xfrm>
            <a:off x="342720" y="486360"/>
            <a:ext cx="6171840" cy="20354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lstStyle/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 bwMode="auto">
          <a:xfrm>
            <a:off x="342720" y="2852640"/>
            <a:ext cx="6171840" cy="707076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 bwMode="auto"/>
        <p:txBody>
          <a:bodyPr/>
          <a:lstStyle/>
          <a:p>
            <a:pPr>
              <a:defRPr/>
            </a:pPr>
            <a:fld id="{1F388AB1-DF20-422D-8E36-AACB8A20C253}" type="slidenum">
              <a:rPr/>
              <a:t/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Title, 2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 bwMode="auto">
          <a:xfrm>
            <a:off x="342720" y="486360"/>
            <a:ext cx="6171840" cy="20354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lstStyle/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 bwMode="auto">
          <a:xfrm>
            <a:off x="342720" y="2852640"/>
            <a:ext cx="3011760" cy="707076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 bwMode="auto">
          <a:xfrm>
            <a:off x="3505320" y="2852640"/>
            <a:ext cx="3011760" cy="707076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 bwMode="auto"/>
        <p:txBody>
          <a:bodyPr/>
          <a:lstStyle/>
          <a:p>
            <a:pPr>
              <a:defRPr/>
            </a:pPr>
            <a:fld id="{668EDF73-3204-45A4-84F0-CC78D1392D9E}" type="slidenum">
              <a:rPr/>
              <a:t/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 bwMode="auto">
          <a:xfrm>
            <a:off x="342720" y="486360"/>
            <a:ext cx="6171840" cy="20354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lstStyle/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 bwMode="auto"/>
        <p:txBody>
          <a:bodyPr/>
          <a:lstStyle/>
          <a:p>
            <a:pPr>
              <a:defRPr/>
            </a:pPr>
            <a:fld id="{197BDFAA-9D10-4F32-8C5D-C35FF9C22421}" type="slidenum">
              <a:rPr/>
              <a:t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Only" userDrawn="1">
  <p:cSld name="Centere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 bwMode="auto">
          <a:xfrm>
            <a:off x="342720" y="486360"/>
            <a:ext cx="6171840" cy="943632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lstStyle/>
          <a:p>
            <a:pPr algn="ctr">
              <a:defRPr/>
            </a:pPr>
            <a:endParaRPr lang="ru-RU" sz="32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 bwMode="auto"/>
        <p:txBody>
          <a:bodyPr/>
          <a:lstStyle/>
          <a:p>
            <a:pPr>
              <a:defRPr/>
            </a:pPr>
            <a:fld id="{C65AFE12-B570-4E2A-8520-70BBB275F7E2}" type="slidenum">
              <a:rPr/>
              <a:t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AndObj" userDrawn="1">
  <p:cSld name="Title, 2 Content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 bwMode="auto">
          <a:xfrm>
            <a:off x="342720" y="486360"/>
            <a:ext cx="6171840" cy="20354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lstStyle/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 bwMode="auto">
          <a:xfrm>
            <a:off x="342720" y="2852640"/>
            <a:ext cx="3011760" cy="33724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 bwMode="auto">
          <a:xfrm>
            <a:off x="3505320" y="2852640"/>
            <a:ext cx="3011760" cy="707076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 bwMode="auto">
          <a:xfrm>
            <a:off x="342720" y="6545880"/>
            <a:ext cx="3011760" cy="33724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 bwMode="auto"/>
        <p:txBody>
          <a:bodyPr/>
          <a:lstStyle/>
          <a:p>
            <a:pPr>
              <a:defRPr/>
            </a:pPr>
            <a:fld id="{B8FF27A9-8537-4593-9ACF-209DED8B4ADA}" type="slidenum">
              <a:rPr/>
              <a:t/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AndTwoObj" userDrawn="1">
  <p:cSld name="Title Content and 2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 bwMode="auto">
          <a:xfrm>
            <a:off x="342720" y="486360"/>
            <a:ext cx="6171840" cy="20354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lstStyle/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 bwMode="auto">
          <a:xfrm>
            <a:off x="342720" y="2852640"/>
            <a:ext cx="3011760" cy="707076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 bwMode="auto">
          <a:xfrm>
            <a:off x="3505320" y="2852640"/>
            <a:ext cx="3011760" cy="33724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 bwMode="auto">
          <a:xfrm>
            <a:off x="3505320" y="6545880"/>
            <a:ext cx="3011760" cy="33724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 bwMode="auto"/>
        <p:txBody>
          <a:bodyPr/>
          <a:lstStyle/>
          <a:p>
            <a:pPr>
              <a:defRPr/>
            </a:pPr>
            <a:fld id="{CA7BEFFB-D85D-4313-A287-64C7AF0A0024}" type="slidenum">
              <a:rPr/>
              <a:t/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OverTx" userDrawn="1">
  <p:cSld name="Title, 2 Content over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 bwMode="auto">
          <a:xfrm>
            <a:off x="342720" y="486360"/>
            <a:ext cx="6171840" cy="20354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lstStyle/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 bwMode="auto">
          <a:xfrm>
            <a:off x="342720" y="2852640"/>
            <a:ext cx="3011760" cy="33724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 bwMode="auto">
          <a:xfrm>
            <a:off x="3505320" y="2852640"/>
            <a:ext cx="3011760" cy="33724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 bwMode="auto">
          <a:xfrm>
            <a:off x="342720" y="6545880"/>
            <a:ext cx="6171840" cy="33724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 bwMode="auto"/>
        <p:txBody>
          <a:bodyPr/>
          <a:lstStyle/>
          <a:p>
            <a:pPr>
              <a:defRPr/>
            </a:pPr>
            <a:fld id="{39FC266D-A2AC-4CE2-B23F-F56F444FECF9}" type="slidenum">
              <a:rPr/>
              <a:t/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Pr shadeToTitle="0">
        <a:blipFill>
          <a:blip r:embed="rId14"/>
          <a:stretch/>
        </a:blip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ftr" idx="1"/>
          </p:nvPr>
        </p:nvSpPr>
        <p:spPr bwMode="auto">
          <a:xfrm>
            <a:off x="2271600" y="11300040"/>
            <a:ext cx="2310480" cy="6451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  <a:defRPr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&lt;нижний колонтитул&gt;</a:t>
            </a:r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ldNum" idx="2"/>
          </p:nvPr>
        </p:nvSpPr>
        <p:spPr bwMode="auto">
          <a:xfrm>
            <a:off x="4843440" y="11300040"/>
            <a:ext cx="1539000" cy="6451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650" b="0" strike="noStrike" spc="-1">
                <a:solidFill>
                  <a:srgbClr val="8B8B8B"/>
                </a:solidFill>
                <a:latin typeface="Calibri"/>
                <a:ea typeface="DejaVu Sans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  <a:defRPr/>
            </a:pPr>
            <a:fld id="{8881D551-EC12-4018-AA96-5CF63AF99949}" type="slidenum">
              <a:rPr lang="ru-RU" sz="650" b="0" strike="noStrike" spc="-1">
                <a:solidFill>
                  <a:srgbClr val="8B8B8B"/>
                </a:solidFill>
                <a:latin typeface="Calibri"/>
                <a:ea typeface="DejaVu Sans"/>
              </a:rPr>
              <a:t/>
            </a:fld>
            <a:endParaRPr lang="ru-RU" sz="65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 bwMode="auto">
          <a:xfrm>
            <a:off x="471600" y="11300040"/>
            <a:ext cx="1539000" cy="6451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  <a:defRPr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/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 bwMode="auto">
          <a:xfrm>
            <a:off x="342720" y="486360"/>
            <a:ext cx="6171840" cy="20354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lstStyle/>
          <a:p>
            <a:pPr indent="0" algn="ctr">
              <a:buNone/>
              <a:defRPr/>
            </a:pPr>
            <a:r>
              <a:rPr lang="ru-RU" sz="4400" b="0" strike="noStrike" spc="-1">
                <a:solidFill>
                  <a:srgbClr val="000000"/>
                </a:solidFill>
                <a:latin typeface="XO Oriel"/>
              </a:rPr>
              <a:t>Для правки текста заглавия щёлкните мышью</a:t>
            </a:r>
            <a:endParaRPr/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 bwMode="auto">
          <a:xfrm>
            <a:off x="342720" y="2852640"/>
            <a:ext cx="6171840" cy="707076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3200" b="0" strike="noStrike" spc="-1">
                <a:solidFill>
                  <a:srgbClr val="000000"/>
                </a:solidFill>
                <a:latin typeface="XO Oriel"/>
              </a:rPr>
              <a:t>Для правки структуры щёлкните мышью</a:t>
            </a:r>
            <a:endParaRPr/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/>
              <a:buChar char=""/>
              <a:defRPr/>
            </a:pPr>
            <a:r>
              <a:rPr lang="ru-RU" sz="2800" b="0" strike="noStrike" spc="-1">
                <a:solidFill>
                  <a:srgbClr val="000000"/>
                </a:solidFill>
                <a:latin typeface="XO Oriel"/>
              </a:rPr>
              <a:t>Второй уровень структуры</a:t>
            </a:r>
            <a:endParaRPr/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400" b="0" strike="noStrike" spc="-1">
                <a:solidFill>
                  <a:srgbClr val="000000"/>
                </a:solidFill>
                <a:latin typeface="XO Oriel"/>
              </a:rPr>
              <a:t>Третий уровень структуры</a:t>
            </a:r>
            <a:endParaRPr/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/>
              <a:buChar char="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XO Oriel"/>
              </a:rPr>
              <a:t>Четвёртый уровень структуры</a:t>
            </a:r>
            <a:endParaRPr/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XO Oriel"/>
              </a:rPr>
              <a:t>Пятый уровень структуры</a:t>
            </a:r>
            <a:endParaRPr/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XO Oriel"/>
              </a:rPr>
              <a:t>Шестой уровень структуры</a:t>
            </a:r>
            <a:endParaRPr/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XO Oriel"/>
              </a:rPr>
              <a:t>Седьмой уровень структуры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jpg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torgi.gov.ru/" TargetMode="External"/><Relationship Id="rId3" Type="http://schemas.openxmlformats.org/officeDocument/2006/relationships/hyperlink" Target="http://www.zakazrf.ru/" TargetMode="External"/><Relationship Id="rId4" Type="http://schemas.openxmlformats.org/officeDocument/2006/relationships/hyperlink" Target="https://www.roseltorg.ru/" TargetMode="External"/><Relationship Id="rId5" Type="http://schemas.openxmlformats.org/officeDocument/2006/relationships/hyperlink" Target="https://catalog.lot-online.ru/" TargetMode="External"/><Relationship Id="rId6" Type="http://schemas.openxmlformats.org/officeDocument/2006/relationships/hyperlink" Target="https://www.tektorg.ru/" TargetMode="External"/><Relationship Id="rId7" Type="http://schemas.openxmlformats.org/officeDocument/2006/relationships/hyperlink" Target="https://www.etp-ets.ru/" TargetMode="External"/><Relationship Id="rId8" Type="http://schemas.openxmlformats.org/officeDocument/2006/relationships/hyperlink" Target="https://www.sberbank-ast.ru/" TargetMode="External"/><Relationship Id="rId9" Type="http://schemas.openxmlformats.org/officeDocument/2006/relationships/hyperlink" Target="https://www.rts-tender.ru/" TargetMode="External"/><Relationship Id="rId10" Type="http://schemas.openxmlformats.org/officeDocument/2006/relationships/hyperlink" Target="https://etpgpb.ru/" TargetMode="External"/><Relationship Id="rId11" Type="http://schemas.openxmlformats.org/officeDocument/2006/relationships/image" Target="../media/image2.png"/><Relationship Id="rId12" Type="http://schemas.openxmlformats.org/officeDocument/2006/relationships/image" Target="../media/image3.png"/><Relationship Id="rId13" Type="http://schemas.openxmlformats.org/officeDocument/2006/relationships/image" Target="../media/image5.png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6.png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 bwMode="auto">
          <a:xfrm flipH="0" flipV="0">
            <a:off x="1629360" y="4805279"/>
            <a:ext cx="4543200" cy="215890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b">
            <a:normAutofit/>
          </a:bodyPr>
          <a:lstStyle/>
          <a:p>
            <a:pPr indent="0" algn="ctr">
              <a:lnSpc>
                <a:spcPct val="90000"/>
              </a:lnSpc>
              <a:buNone/>
              <a:tabLst>
                <a:tab pos="0" algn="l"/>
              </a:tabLst>
              <a:defRPr/>
            </a:pPr>
            <a:r>
              <a:rPr lang="ru-RU" sz="2800" b="1" strike="noStrike" spc="-1">
                <a:solidFill>
                  <a:srgbClr val="000000"/>
                </a:solidFill>
                <a:latin typeface="Helevtica"/>
                <a:ea typeface="DejaVu Sans"/>
              </a:rPr>
              <a:t>Приобретение  обращенного </a:t>
            </a:r>
            <a:br>
              <a:rPr sz="2800"/>
            </a:br>
            <a:r>
              <a:rPr lang="ru-RU" sz="2800" b="1" strike="noStrike" spc="-1">
                <a:solidFill>
                  <a:srgbClr val="000000"/>
                </a:solidFill>
                <a:latin typeface="Helevtica"/>
                <a:ea typeface="DejaVu Sans"/>
              </a:rPr>
              <a:t>в собственность государства и иного изъятого имущества</a:t>
            </a:r>
            <a:endParaRPr lang="ru-RU" sz="28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48" name="TextBox 7"/>
          <p:cNvSpPr/>
          <p:nvPr/>
        </p:nvSpPr>
        <p:spPr bwMode="auto">
          <a:xfrm>
            <a:off x="2468880" y="10350360"/>
            <a:ext cx="183744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defRPr/>
            </a:pPr>
            <a:r>
              <a:rPr lang="ru-RU" sz="1800" b="1" strike="noStrike" spc="-1">
                <a:solidFill>
                  <a:srgbClr val="FFFFFF"/>
                </a:solidFill>
                <a:latin typeface="Calibri Light"/>
                <a:ea typeface="DejaVu Sans"/>
              </a:rPr>
              <a:t>Москва 2022</a:t>
            </a:r>
            <a:endParaRPr lang="ru-RU" sz="1800" b="0" strike="noStrike" spc="-1">
              <a:solidFill>
                <a:srgbClr val="000000"/>
              </a:solidFill>
              <a:latin typeface="XO Oriel"/>
            </a:endParaRPr>
          </a:p>
        </p:txBody>
      </p:sp>
      <p:pic>
        <p:nvPicPr>
          <p:cNvPr id="49" name="Рисунок 13"/>
          <p:cNvPicPr/>
          <p:nvPr/>
        </p:nvPicPr>
        <p:blipFill>
          <a:blip r:embed="rId2"/>
          <a:stretch/>
        </p:blipFill>
        <p:spPr bwMode="auto">
          <a:xfrm>
            <a:off x="0" y="0"/>
            <a:ext cx="1045080" cy="11337840"/>
          </a:xfrm>
          <a:prstGeom prst="rect">
            <a:avLst/>
          </a:prstGeom>
          <a:ln w="0">
            <a:noFill/>
          </a:ln>
        </p:spPr>
      </p:pic>
      <p:pic>
        <p:nvPicPr>
          <p:cNvPr id="50" name="Рисунок 12"/>
          <p:cNvPicPr/>
          <p:nvPr/>
        </p:nvPicPr>
        <p:blipFill>
          <a:blip r:embed="rId3"/>
          <a:stretch/>
        </p:blipFill>
        <p:spPr bwMode="auto">
          <a:xfrm>
            <a:off x="75240" y="5163840"/>
            <a:ext cx="894600" cy="1010160"/>
          </a:xfrm>
          <a:prstGeom prst="rect">
            <a:avLst/>
          </a:prstGeom>
          <a:ln w="0">
            <a:noFill/>
          </a:ln>
        </p:spPr>
      </p:pic>
      <p:pic>
        <p:nvPicPr>
          <p:cNvPr id="51" name="Рисунок 14"/>
          <p:cNvPicPr/>
          <p:nvPr/>
        </p:nvPicPr>
        <p:blipFill>
          <a:blip r:embed="rId4"/>
          <a:stretch/>
        </p:blipFill>
        <p:spPr bwMode="auto">
          <a:xfrm>
            <a:off x="0" y="10894320"/>
            <a:ext cx="1045080" cy="1293840"/>
          </a:xfrm>
          <a:prstGeom prst="rect">
            <a:avLst/>
          </a:prstGeom>
          <a:ln w="0">
            <a:noFill/>
          </a:ln>
        </p:spPr>
      </p:pic>
      <p:sp>
        <p:nvSpPr>
          <p:cNvPr id="52" name="Прямоугольник 15"/>
          <p:cNvSpPr/>
          <p:nvPr/>
        </p:nvSpPr>
        <p:spPr bwMode="auto">
          <a:xfrm>
            <a:off x="1400040" y="3954960"/>
            <a:ext cx="5157360" cy="84636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ru-RU" sz="2400" b="0" strike="noStrike" spc="-1">
                <a:solidFill>
                  <a:srgbClr val="000000"/>
                </a:solidFill>
                <a:latin typeface="Helevtica"/>
                <a:ea typeface="DejaVu Sans"/>
              </a:rPr>
              <a:t>Федеральное агентство по управлению государственным имуществом</a:t>
            </a:r>
            <a:endParaRPr lang="ru-RU" sz="2400" b="0" strike="noStrike" spc="-1">
              <a:solidFill>
                <a:srgbClr val="000000"/>
              </a:solidFill>
              <a:latin typeface="XO Orie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 advClick="1" advTm="8000">
        <p:wipe dir="l"/>
      </p:transition>
    </mc:Choice>
    <mc:Fallback>
      <p:transition spd="med" advClick="1" advTm="8000">
        <p:wipe dir="l"/>
      </p:transition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2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0" dur="2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 bwMode="auto">
          <a:xfrm>
            <a:off x="490680" y="492120"/>
            <a:ext cx="5425560" cy="7844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b">
            <a:noAutofit/>
          </a:bodyPr>
          <a:lstStyle/>
          <a:p>
            <a:pPr indent="0">
              <a:lnSpc>
                <a:spcPct val="90000"/>
              </a:lnSpc>
              <a:buNone/>
              <a:tabLst>
                <a:tab pos="0" algn="l"/>
              </a:tabLst>
              <a:defRPr/>
            </a:pPr>
            <a:r>
              <a:rPr lang="ru-RU" sz="2000" b="1" strike="noStrike" spc="-1">
                <a:solidFill>
                  <a:srgbClr val="000000"/>
                </a:solidFill>
                <a:latin typeface="Arial Narrow"/>
                <a:ea typeface="DejaVu Sans"/>
              </a:rPr>
              <a:t>Что нужно знать о приобретении конфискованного, обращенного в собственность государства имущества (далее – имущество)?</a:t>
            </a:r>
            <a:endParaRPr lang="ru-RU" sz="20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subTitle"/>
          </p:nvPr>
        </p:nvSpPr>
        <p:spPr bwMode="auto">
          <a:xfrm>
            <a:off x="834480" y="2440440"/>
            <a:ext cx="5523480" cy="515160"/>
          </a:xfrm>
          <a:prstGeom prst="rect">
            <a:avLst/>
          </a:prstGeom>
          <a:noFill/>
          <a:ln w="12600">
            <a:noFill/>
          </a:ln>
        </p:spPr>
        <p:txBody>
          <a:bodyPr lIns="36000" tIns="36000" rIns="36000" bIns="36000" anchor="t">
            <a:noAutofit/>
          </a:bodyPr>
          <a:lstStyle/>
          <a:p>
            <a:pPr marL="228600" indent="0" algn="just">
              <a:lnSpc>
                <a:spcPct val="100000"/>
              </a:lnSpc>
              <a:spcBef>
                <a:spcPts val="1001"/>
              </a:spcBef>
              <a:buNone/>
              <a:tabLst>
                <a:tab pos="0" algn="l"/>
              </a:tabLst>
              <a:defRPr/>
            </a:pPr>
            <a:r>
              <a:rPr lang="ru-RU" sz="1400" b="1" strike="noStrike" spc="-1">
                <a:solidFill>
                  <a:schemeClr val="dk1"/>
                </a:solidFill>
                <a:latin typeface="Century Gothic"/>
                <a:ea typeface="DejaVu Sans"/>
              </a:rPr>
              <a:t>Продажа имущества осуществляется территориальными органами Росимущества </a:t>
            </a:r>
            <a:r>
              <a:rPr lang="ru-RU" sz="1400" b="1" strike="noStrike" spc="-1">
                <a:solidFill>
                  <a:schemeClr val="dk1"/>
                </a:solidFill>
                <a:latin typeface="Century Gothic"/>
                <a:ea typeface="DejaVu Sans"/>
              </a:rPr>
              <a:t>и привлеченными ими специализированными организациями (продавец).</a:t>
            </a:r>
            <a:endParaRPr lang="ru-RU" sz="14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55" name="TextBox 5"/>
          <p:cNvSpPr/>
          <p:nvPr/>
        </p:nvSpPr>
        <p:spPr bwMode="auto">
          <a:xfrm>
            <a:off x="834480" y="5040000"/>
            <a:ext cx="5626440" cy="307224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  <a:defRPr/>
            </a:pPr>
            <a:r>
              <a:rPr lang="ru-RU" sz="1400" b="1" strike="noStrike" spc="-1">
                <a:solidFill>
                  <a:srgbClr val="000000"/>
                </a:solidFill>
                <a:latin typeface="Century Gothic"/>
                <a:ea typeface="DejaVu Sans"/>
              </a:rPr>
              <a:t>Информация о реализации имущества размещается на:</a:t>
            </a:r>
            <a:endParaRPr lang="ru-RU" sz="1400" b="0" strike="noStrike" spc="-1">
              <a:solidFill>
                <a:srgbClr val="000000"/>
              </a:solidFill>
              <a:latin typeface="XO Oriel"/>
            </a:endParaRPr>
          </a:p>
          <a:p>
            <a:pPr algn="just">
              <a:lnSpc>
                <a:spcPct val="100000"/>
              </a:lnSpc>
              <a:defRPr/>
            </a:pPr>
            <a:endParaRPr lang="ru-RU" sz="1400" b="0" strike="noStrike" spc="-1">
              <a:solidFill>
                <a:srgbClr val="000000"/>
              </a:solidFill>
              <a:latin typeface="XO Oriel"/>
            </a:endParaRPr>
          </a:p>
          <a:p>
            <a:pPr marL="171360" indent="-171360" algn="just">
              <a:lnSpc>
                <a:spcPct val="100000"/>
              </a:lnSpc>
              <a:buClr>
                <a:srgbClr val="000000"/>
              </a:buClr>
              <a:buFont typeface="Wingdings"/>
              <a:buChar char=""/>
              <a:defRPr/>
            </a:pPr>
            <a:r>
              <a:rPr lang="ru-RU" sz="1400" b="0" strike="noStrike" spc="-1">
                <a:solidFill>
                  <a:srgbClr val="000000"/>
                </a:solidFill>
                <a:latin typeface="Century Gothic"/>
                <a:ea typeface="DejaVu Sans"/>
              </a:rPr>
              <a:t>Официальном сайте Российской Федерации </a:t>
            </a:r>
            <a:r>
              <a:rPr lang="ru-RU" sz="1400" b="0" u="sng" strike="noStrike" spc="-1">
                <a:solidFill>
                  <a:srgbClr val="0563C1"/>
                </a:solidFill>
                <a:latin typeface="Century Gothic"/>
                <a:ea typeface="DejaVu Sans"/>
                <a:hlinkClick r:id="rId2" tooltip="http://www.torgi.gov.ru/"/>
              </a:rPr>
              <a:t>www.torgi.gov.ru</a:t>
            </a:r>
            <a:r>
              <a:rPr lang="ru-RU" sz="1400" b="0" strike="noStrike" spc="-1">
                <a:solidFill>
                  <a:srgbClr val="0563C1"/>
                </a:solidFill>
                <a:latin typeface="Century Gothic"/>
                <a:ea typeface="DejaVu Sans"/>
              </a:rPr>
              <a:t> </a:t>
            </a:r>
            <a:r>
              <a:rPr lang="ru-RU" sz="1400" b="0" strike="noStrike" spc="-1">
                <a:solidFill>
                  <a:srgbClr val="000000"/>
                </a:solidFill>
                <a:latin typeface="Century Gothic"/>
                <a:ea typeface="DejaVu Sans"/>
              </a:rPr>
              <a:t>(далее – ГИС Торги),  вид торгов «Реализация имущества, обращенного в собственность государства, и иного изъятого имущества»;</a:t>
            </a:r>
            <a:endParaRPr lang="ru-RU" sz="1400" b="0" strike="noStrike" spc="-1">
              <a:solidFill>
                <a:srgbClr val="000000"/>
              </a:solidFill>
              <a:latin typeface="XO Oriel"/>
            </a:endParaRPr>
          </a:p>
          <a:p>
            <a:pPr algn="just">
              <a:lnSpc>
                <a:spcPct val="100000"/>
              </a:lnSpc>
              <a:defRPr/>
            </a:pPr>
            <a:endParaRPr lang="ru-RU" sz="600" b="0" strike="noStrike" spc="-1">
              <a:solidFill>
                <a:srgbClr val="000000"/>
              </a:solidFill>
              <a:latin typeface="XO Oriel"/>
            </a:endParaRPr>
          </a:p>
          <a:p>
            <a:pPr marL="171360" indent="-171360" algn="just">
              <a:lnSpc>
                <a:spcPct val="100000"/>
              </a:lnSpc>
              <a:buClr>
                <a:srgbClr val="000000"/>
              </a:buClr>
              <a:buFont typeface="Wingdings"/>
              <a:buChar char=""/>
              <a:defRPr/>
            </a:pPr>
            <a:r>
              <a:rPr lang="ru-RU" sz="1400" b="0" strike="noStrike" spc="-1">
                <a:solidFill>
                  <a:srgbClr val="000000"/>
                </a:solidFill>
                <a:latin typeface="Century Gothic"/>
                <a:ea typeface="DejaVu Sans"/>
              </a:rPr>
              <a:t>Официальном сайте Росимущества в разделе «</a:t>
            </a:r>
            <a:r>
              <a:rPr lang="ru-RU" sz="1400" b="0" strike="noStrike" spc="-1">
                <a:solidFill>
                  <a:srgbClr val="000000"/>
                </a:solidFill>
                <a:latin typeface="Century Gothic"/>
                <a:ea typeface="DejaVu Sans"/>
              </a:rPr>
              <a:t>Маркетплейс</a:t>
            </a:r>
            <a:r>
              <a:rPr lang="ru-RU" sz="1400" b="0" strike="noStrike" spc="-1">
                <a:solidFill>
                  <a:srgbClr val="000000"/>
                </a:solidFill>
                <a:latin typeface="Century Gothic"/>
                <a:ea typeface="DejaVu Sans"/>
              </a:rPr>
              <a:t>», при выборе категории имущества (Транспорт, Древесина, Иное) и «Казна РФ» в фильтре «Правовой статус»;</a:t>
            </a:r>
            <a:endParaRPr lang="ru-RU" sz="1400" b="0" strike="noStrike" spc="-1">
              <a:solidFill>
                <a:srgbClr val="000000"/>
              </a:solidFill>
              <a:latin typeface="XO Oriel"/>
            </a:endParaRPr>
          </a:p>
          <a:p>
            <a:pPr algn="just">
              <a:lnSpc>
                <a:spcPct val="100000"/>
              </a:lnSpc>
              <a:defRPr/>
            </a:pPr>
            <a:endParaRPr lang="ru-RU" sz="600" b="0" strike="noStrike" spc="-1">
              <a:solidFill>
                <a:srgbClr val="000000"/>
              </a:solidFill>
              <a:latin typeface="XO Oriel"/>
            </a:endParaRPr>
          </a:p>
          <a:p>
            <a:pPr marL="171360" indent="-171360" algn="just">
              <a:lnSpc>
                <a:spcPct val="100000"/>
              </a:lnSpc>
              <a:buClr>
                <a:srgbClr val="000000"/>
              </a:buClr>
              <a:buFont typeface="Wingdings"/>
              <a:buChar char=""/>
              <a:defRPr/>
            </a:pPr>
            <a:r>
              <a:rPr lang="ru-RU" sz="1400" b="0" strike="noStrike" spc="-1">
                <a:solidFill>
                  <a:srgbClr val="000000"/>
                </a:solidFill>
                <a:latin typeface="Century Gothic"/>
                <a:ea typeface="DejaVu Sans"/>
              </a:rPr>
              <a:t>На сайтах электронных торговых площадок (в случае продажи имущества на аукционе).</a:t>
            </a:r>
            <a:endParaRPr lang="ru-RU" sz="1400" b="0" strike="noStrike" spc="-1">
              <a:solidFill>
                <a:srgbClr val="000000"/>
              </a:solidFill>
              <a:latin typeface="XO Oriel"/>
            </a:endParaRPr>
          </a:p>
          <a:p>
            <a:pPr algn="just">
              <a:lnSpc>
                <a:spcPct val="100000"/>
              </a:lnSpc>
              <a:defRPr/>
            </a:pPr>
            <a:endParaRPr lang="ru-RU" sz="14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56" name="TextBox 10"/>
          <p:cNvSpPr/>
          <p:nvPr/>
        </p:nvSpPr>
        <p:spPr bwMode="auto">
          <a:xfrm>
            <a:off x="1238040" y="9031320"/>
            <a:ext cx="5419080" cy="1947960"/>
          </a:xfrm>
          <a:prstGeom prst="rect">
            <a:avLst/>
          </a:prstGeom>
          <a:solidFill>
            <a:schemeClr val="bg1"/>
          </a:solidFill>
          <a:ln w="19050">
            <a:solidFill>
              <a:srgbClr val="9DC3E6"/>
            </a:solidFill>
            <a:prstDash val="dash"/>
            <a:round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ru-RU" sz="1100" b="1" i="1" strike="noStrike" spc="-1">
                <a:solidFill>
                  <a:schemeClr val="accent1">
                    <a:lumMod val="60000"/>
                    <a:lumOff val="40000"/>
                  </a:schemeClr>
                </a:solidFill>
                <a:latin typeface="Century Gothic"/>
                <a:ea typeface="DejaVu Sans"/>
              </a:rPr>
              <a:t>Обратите внимание:</a:t>
            </a:r>
            <a:endParaRPr lang="ru-RU" sz="1100" b="0" strike="noStrike" spc="-1">
              <a:solidFill>
                <a:srgbClr val="000000"/>
              </a:solidFill>
              <a:latin typeface="XO Oriel"/>
            </a:endParaRPr>
          </a:p>
          <a:p>
            <a:pPr algn="just">
              <a:lnSpc>
                <a:spcPct val="100000"/>
              </a:lnSpc>
              <a:defRPr/>
            </a:pPr>
            <a:r>
              <a:rPr lang="ru-RU" sz="1100" b="1" strike="noStrike" spc="-1">
                <a:solidFill>
                  <a:srgbClr val="000000"/>
                </a:solidFill>
                <a:latin typeface="Century Gothic"/>
                <a:ea typeface="DejaVu Sans"/>
              </a:rPr>
              <a:t>Перечень электронных торговых площадок :</a:t>
            </a:r>
            <a:endParaRPr lang="ru-RU" sz="1100" b="0" strike="noStrike" spc="-1">
              <a:solidFill>
                <a:srgbClr val="000000"/>
              </a:solidFill>
              <a:latin typeface="XO Oriel"/>
            </a:endParaRPr>
          </a:p>
          <a:p>
            <a:pPr algn="just">
              <a:lnSpc>
                <a:spcPct val="100000"/>
              </a:lnSpc>
              <a:defRPr/>
            </a:pPr>
            <a:r>
              <a:rPr lang="ru-RU" sz="1100" b="1" strike="noStrike" spc="-1">
                <a:solidFill>
                  <a:srgbClr val="000000"/>
                </a:solidFill>
                <a:latin typeface="Century Gothic"/>
                <a:ea typeface="DejaVu Sans"/>
              </a:rPr>
              <a:t>1. </a:t>
            </a:r>
            <a:r>
              <a:rPr lang="ru-RU" sz="1100" b="1" u="sng" strike="noStrike" spc="-1">
                <a:solidFill>
                  <a:srgbClr val="0563C1"/>
                </a:solidFill>
                <a:latin typeface="Century Gothic"/>
                <a:ea typeface="DejaVu Sans"/>
                <a:hlinkClick r:id="rId3" tooltip="http://www.zakazrf.ru/"/>
              </a:rPr>
              <a:t>АО «Агентство по государственному заказу Республики Татарстан»</a:t>
            </a:r>
            <a:endParaRPr lang="ru-RU" sz="1100" b="0" strike="noStrike" spc="-1">
              <a:solidFill>
                <a:srgbClr val="000000"/>
              </a:solidFill>
              <a:latin typeface="XO Oriel"/>
            </a:endParaRPr>
          </a:p>
          <a:p>
            <a:pPr algn="just">
              <a:lnSpc>
                <a:spcPct val="100000"/>
              </a:lnSpc>
              <a:defRPr/>
            </a:pPr>
            <a:r>
              <a:rPr lang="ru-RU" sz="1100" b="1" strike="noStrike" spc="-1">
                <a:solidFill>
                  <a:srgbClr val="000000"/>
                </a:solidFill>
                <a:latin typeface="Century Gothic"/>
                <a:ea typeface="DejaVu Sans"/>
              </a:rPr>
              <a:t>2. </a:t>
            </a:r>
            <a:r>
              <a:rPr lang="ru-RU" sz="1100" b="1" u="sng" strike="noStrike" spc="-1">
                <a:solidFill>
                  <a:srgbClr val="0563C1"/>
                </a:solidFill>
                <a:latin typeface="Century Gothic"/>
                <a:ea typeface="DejaVu Sans"/>
                <a:hlinkClick r:id="rId4" tooltip="https://www.roseltorg.ru/"/>
              </a:rPr>
              <a:t>АО «Единая электронная торговая площадка»</a:t>
            </a:r>
            <a:endParaRPr lang="ru-RU" sz="1100" b="0" strike="noStrike" spc="-1">
              <a:solidFill>
                <a:srgbClr val="000000"/>
              </a:solidFill>
              <a:latin typeface="XO Oriel"/>
            </a:endParaRPr>
          </a:p>
          <a:p>
            <a:pPr algn="just">
              <a:lnSpc>
                <a:spcPct val="100000"/>
              </a:lnSpc>
              <a:defRPr/>
            </a:pPr>
            <a:r>
              <a:rPr lang="ru-RU" sz="1100" b="1" strike="noStrike" spc="-1">
                <a:solidFill>
                  <a:srgbClr val="000000"/>
                </a:solidFill>
                <a:latin typeface="Century Gothic"/>
                <a:ea typeface="DejaVu Sans"/>
              </a:rPr>
              <a:t>3. </a:t>
            </a:r>
            <a:r>
              <a:rPr lang="ru-RU" sz="1100" b="1" u="sng" strike="noStrike" spc="-1">
                <a:solidFill>
                  <a:srgbClr val="0563C1"/>
                </a:solidFill>
                <a:latin typeface="Century Gothic"/>
                <a:ea typeface="DejaVu Sans"/>
                <a:hlinkClick r:id="rId5" tooltip="https://catalog.lot-online.ru/"/>
              </a:rPr>
              <a:t>АО «Российский аукционный дом»</a:t>
            </a:r>
            <a:endParaRPr lang="ru-RU" sz="1100" b="0" strike="noStrike" spc="-1">
              <a:solidFill>
                <a:srgbClr val="000000"/>
              </a:solidFill>
              <a:latin typeface="XO Oriel"/>
            </a:endParaRPr>
          </a:p>
          <a:p>
            <a:pPr algn="just">
              <a:lnSpc>
                <a:spcPct val="100000"/>
              </a:lnSpc>
              <a:defRPr/>
            </a:pPr>
            <a:r>
              <a:rPr lang="ru-RU" sz="1100" b="1" strike="noStrike" spc="-1">
                <a:solidFill>
                  <a:srgbClr val="000000"/>
                </a:solidFill>
                <a:latin typeface="Century Gothic"/>
                <a:ea typeface="DejaVu Sans"/>
              </a:rPr>
              <a:t>4. </a:t>
            </a:r>
            <a:r>
              <a:rPr lang="ru-RU" sz="1100" b="1" u="sng" strike="noStrike" spc="-1">
                <a:solidFill>
                  <a:srgbClr val="0563C1"/>
                </a:solidFill>
                <a:latin typeface="Century Gothic"/>
                <a:ea typeface="DejaVu Sans"/>
                <a:hlinkClick r:id="rId6" tooltip="https://www.tektorg.ru/"/>
              </a:rPr>
              <a:t>АО «ТЭК-Торг»</a:t>
            </a:r>
            <a:endParaRPr lang="ru-RU" sz="1100" b="0" strike="noStrike" spc="-1">
              <a:solidFill>
                <a:srgbClr val="000000"/>
              </a:solidFill>
              <a:latin typeface="XO Oriel"/>
            </a:endParaRPr>
          </a:p>
          <a:p>
            <a:pPr algn="just">
              <a:lnSpc>
                <a:spcPct val="100000"/>
              </a:lnSpc>
              <a:defRPr/>
            </a:pPr>
            <a:r>
              <a:rPr lang="ru-RU" sz="1100" b="1" strike="noStrike" spc="-1">
                <a:solidFill>
                  <a:srgbClr val="000000"/>
                </a:solidFill>
                <a:latin typeface="Century Gothic"/>
                <a:ea typeface="DejaVu Sans"/>
              </a:rPr>
              <a:t>5. </a:t>
            </a:r>
            <a:r>
              <a:rPr lang="ru-RU" sz="1100" b="1" u="sng" strike="noStrike" spc="-1">
                <a:solidFill>
                  <a:srgbClr val="0563C1"/>
                </a:solidFill>
                <a:latin typeface="Century Gothic"/>
                <a:ea typeface="DejaVu Sans"/>
                <a:hlinkClick r:id="rId7" tooltip="https://www.etp-ets.ru/"/>
              </a:rPr>
              <a:t>АО «Электронные торговые системы»</a:t>
            </a:r>
            <a:endParaRPr lang="ru-RU" sz="1100" b="0" strike="noStrike" spc="-1">
              <a:solidFill>
                <a:srgbClr val="000000"/>
              </a:solidFill>
              <a:latin typeface="XO Oriel"/>
            </a:endParaRPr>
          </a:p>
          <a:p>
            <a:pPr algn="just">
              <a:lnSpc>
                <a:spcPct val="100000"/>
              </a:lnSpc>
              <a:defRPr/>
            </a:pPr>
            <a:r>
              <a:rPr lang="ru-RU" sz="1100" b="1" strike="noStrike" spc="-1">
                <a:solidFill>
                  <a:srgbClr val="000000"/>
                </a:solidFill>
                <a:latin typeface="Century Gothic"/>
                <a:ea typeface="DejaVu Sans"/>
              </a:rPr>
              <a:t>6. </a:t>
            </a:r>
            <a:r>
              <a:rPr lang="ru-RU" sz="1100" b="1" u="sng" strike="noStrike" spc="-1">
                <a:solidFill>
                  <a:srgbClr val="0563C1"/>
                </a:solidFill>
                <a:latin typeface="Century Gothic"/>
                <a:ea typeface="DejaVu Sans"/>
                <a:hlinkClick r:id="rId8" tooltip="https://www.sberbank-ast.ru/"/>
              </a:rPr>
              <a:t>АО «Сбербанк - Автоматизированная система торгов»</a:t>
            </a:r>
            <a:endParaRPr lang="ru-RU" sz="1100" b="0" strike="noStrike" spc="-1">
              <a:solidFill>
                <a:srgbClr val="000000"/>
              </a:solidFill>
              <a:latin typeface="XO Oriel"/>
            </a:endParaRPr>
          </a:p>
          <a:p>
            <a:pPr algn="just">
              <a:lnSpc>
                <a:spcPct val="100000"/>
              </a:lnSpc>
              <a:defRPr/>
            </a:pPr>
            <a:r>
              <a:rPr lang="ru-RU" sz="1100" b="1" strike="noStrike" spc="-1">
                <a:solidFill>
                  <a:srgbClr val="000000"/>
                </a:solidFill>
                <a:latin typeface="Century Gothic"/>
                <a:ea typeface="DejaVu Sans"/>
              </a:rPr>
              <a:t>7. </a:t>
            </a:r>
            <a:r>
              <a:rPr lang="ru-RU" sz="1100" b="1" u="sng" strike="noStrike" spc="-1">
                <a:solidFill>
                  <a:srgbClr val="0563C1"/>
                </a:solidFill>
                <a:latin typeface="Century Gothic"/>
                <a:ea typeface="DejaVu Sans"/>
                <a:hlinkClick r:id="rId9" tooltip="https://www.rts-tender.ru/"/>
              </a:rPr>
              <a:t>ООО «РТС – тендер»</a:t>
            </a:r>
            <a:endParaRPr lang="ru-RU" sz="1100" b="0" strike="noStrike" spc="-1">
              <a:solidFill>
                <a:srgbClr val="000000"/>
              </a:solidFill>
              <a:latin typeface="XO Oriel"/>
            </a:endParaRPr>
          </a:p>
          <a:p>
            <a:pPr algn="just">
              <a:lnSpc>
                <a:spcPct val="100000"/>
              </a:lnSpc>
              <a:defRPr/>
            </a:pPr>
            <a:r>
              <a:rPr lang="ru-RU" sz="1100" b="1" strike="noStrike" spc="-1">
                <a:solidFill>
                  <a:srgbClr val="000000"/>
                </a:solidFill>
                <a:latin typeface="Century Gothic"/>
                <a:ea typeface="DejaVu Sans"/>
              </a:rPr>
              <a:t>8. </a:t>
            </a:r>
            <a:r>
              <a:rPr lang="ru-RU" sz="1100" b="1" u="sng" strike="noStrike" spc="-1">
                <a:solidFill>
                  <a:srgbClr val="0563C1"/>
                </a:solidFill>
                <a:latin typeface="Century Gothic"/>
                <a:ea typeface="DejaVu Sans"/>
                <a:hlinkClick r:id="rId10" tooltip="https://etpgpb.ru/"/>
              </a:rPr>
              <a:t>ООО «Электронная торговая площадка ГПБ»</a:t>
            </a:r>
            <a:endParaRPr lang="ru-RU" sz="11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57" name="TextBox 12"/>
          <p:cNvSpPr/>
          <p:nvPr/>
        </p:nvSpPr>
        <p:spPr bwMode="auto">
          <a:xfrm>
            <a:off x="215640" y="2440440"/>
            <a:ext cx="487800" cy="69912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ru-RU" sz="4000" b="1" strike="noStrike" spc="-1">
                <a:solidFill>
                  <a:schemeClr val="accent1"/>
                </a:solidFill>
                <a:latin typeface="Calibri"/>
                <a:ea typeface="DejaVu Sans"/>
              </a:rPr>
              <a:t>1</a:t>
            </a:r>
            <a:endParaRPr lang="ru-RU" sz="40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58" name="TextBox 13"/>
          <p:cNvSpPr/>
          <p:nvPr/>
        </p:nvSpPr>
        <p:spPr bwMode="auto">
          <a:xfrm>
            <a:off x="222480" y="6169680"/>
            <a:ext cx="456840" cy="69912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ru-RU" sz="4000" b="1" strike="noStrike" spc="-1">
                <a:solidFill>
                  <a:schemeClr val="accent1"/>
                </a:solidFill>
                <a:latin typeface="Calibri"/>
                <a:ea typeface="DejaVu Sans"/>
              </a:rPr>
              <a:t>3</a:t>
            </a:r>
            <a:endParaRPr lang="ru-RU" sz="4000" b="0" strike="noStrike" spc="-1">
              <a:solidFill>
                <a:srgbClr val="000000"/>
              </a:solidFill>
              <a:latin typeface="XO Oriel"/>
            </a:endParaRPr>
          </a:p>
        </p:txBody>
      </p:sp>
      <p:pic>
        <p:nvPicPr>
          <p:cNvPr id="59" name="Рисунок 4"/>
          <p:cNvPicPr/>
          <p:nvPr/>
        </p:nvPicPr>
        <p:blipFill>
          <a:blip r:embed="rId11"/>
          <a:stretch/>
        </p:blipFill>
        <p:spPr bwMode="auto">
          <a:xfrm rot="5400000">
            <a:off x="3124080" y="-1571759"/>
            <a:ext cx="629640" cy="6854039"/>
          </a:xfrm>
          <a:prstGeom prst="rect">
            <a:avLst/>
          </a:prstGeom>
          <a:ln w="0">
            <a:noFill/>
          </a:ln>
        </p:spPr>
      </p:pic>
      <p:pic>
        <p:nvPicPr>
          <p:cNvPr id="60" name="Рисунок 14"/>
          <p:cNvPicPr/>
          <p:nvPr/>
        </p:nvPicPr>
        <p:blipFill>
          <a:blip r:embed="rId12"/>
          <a:stretch/>
        </p:blipFill>
        <p:spPr bwMode="auto">
          <a:xfrm>
            <a:off x="6029640" y="136440"/>
            <a:ext cx="660600" cy="745920"/>
          </a:xfrm>
          <a:prstGeom prst="rect">
            <a:avLst/>
          </a:prstGeom>
          <a:ln w="0">
            <a:noFill/>
          </a:ln>
        </p:spPr>
      </p:pic>
      <p:sp>
        <p:nvSpPr>
          <p:cNvPr id="61" name="Рисунок 28"/>
          <p:cNvSpPr/>
          <p:nvPr/>
        </p:nvSpPr>
        <p:spPr bwMode="auto">
          <a:xfrm>
            <a:off x="5469120" y="8280000"/>
            <a:ext cx="468360" cy="357480"/>
          </a:xfrm>
          <a:prstGeom prst="flowChartConnector">
            <a:avLst/>
          </a:prstGeom>
          <a:blipFill>
            <a:blip r:embed="rId13"/>
            <a:stretch/>
          </a:blipFill>
          <a:ln w="0">
            <a:noFill/>
          </a:ln>
          <a:effectLst>
            <a:outerShdw blurRad="50760" dist="50760" dir="5400000" algn="ctr" rotWithShape="0">
              <a:srgbClr val="000000">
                <a:alpha val="0"/>
              </a:srgbClr>
            </a:outerShdw>
          </a:effectLst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  <a:defRPr/>
            </a:pPr>
            <a:endParaRPr lang="ru-RU" sz="1800" b="0" strike="noStrike" spc="-1">
              <a:solidFill>
                <a:srgbClr val="000000"/>
              </a:solidFill>
              <a:latin typeface="XO Oriel"/>
              <a:ea typeface="DejaVu Sans"/>
            </a:endParaRPr>
          </a:p>
        </p:txBody>
      </p:sp>
      <p:sp>
        <p:nvSpPr>
          <p:cNvPr id="62" name="Прямоугольник 7"/>
          <p:cNvSpPr/>
          <p:nvPr/>
        </p:nvSpPr>
        <p:spPr bwMode="auto">
          <a:xfrm>
            <a:off x="834480" y="3547080"/>
            <a:ext cx="5565600" cy="11656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just">
              <a:lnSpc>
                <a:spcPct val="100000"/>
              </a:lnSpc>
              <a:defRPr/>
            </a:pPr>
            <a:r>
              <a:rPr lang="ru-RU" sz="1400" b="1" strike="noStrike" spc="-1">
                <a:solidFill>
                  <a:schemeClr val="dk1"/>
                </a:solidFill>
                <a:latin typeface="Century Gothic"/>
                <a:ea typeface="DejaVu Sans"/>
              </a:rPr>
              <a:t>Продажа имущества осуществляется двумя способами:</a:t>
            </a:r>
            <a:endParaRPr lang="ru-RU" sz="1400" b="0" strike="noStrike" spc="-1">
              <a:solidFill>
                <a:srgbClr val="000000"/>
              </a:solidFill>
              <a:latin typeface="XO Oriel"/>
            </a:endParaRPr>
          </a:p>
          <a:p>
            <a:pPr algn="just">
              <a:lnSpc>
                <a:spcPct val="100000"/>
              </a:lnSpc>
              <a:defRPr/>
            </a:pPr>
            <a:endParaRPr lang="ru-RU" sz="1400" b="0" strike="noStrike" spc="-1">
              <a:solidFill>
                <a:srgbClr val="000000"/>
              </a:solidFill>
              <a:latin typeface="XO Oriel"/>
            </a:endParaRPr>
          </a:p>
          <a:p>
            <a:pPr marL="285840" indent="-285840" algn="just">
              <a:lnSpc>
                <a:spcPct val="100000"/>
              </a:lnSpc>
              <a:buClr>
                <a:srgbClr val="000000"/>
              </a:buClr>
              <a:buFont typeface="Wingdings"/>
              <a:buChar char=""/>
              <a:defRPr/>
            </a:pPr>
            <a:r>
              <a:rPr lang="ru-RU" sz="1400" b="0" strike="noStrike" spc="-1">
                <a:solidFill>
                  <a:schemeClr val="dk1"/>
                </a:solidFill>
                <a:latin typeface="Century Gothic"/>
                <a:ea typeface="DejaVu Sans"/>
              </a:rPr>
              <a:t>Прямая продажа (в случае если стоимость имущества 10 тыс. рублей и менее)*;</a:t>
            </a:r>
            <a:endParaRPr lang="ru-RU" sz="1400" b="0" strike="noStrike" spc="-1">
              <a:solidFill>
                <a:srgbClr val="000000"/>
              </a:solidFill>
              <a:latin typeface="XO Oriel"/>
            </a:endParaRPr>
          </a:p>
          <a:p>
            <a:pPr marL="285840" indent="-285840" algn="just">
              <a:lnSpc>
                <a:spcPct val="100000"/>
              </a:lnSpc>
              <a:buClr>
                <a:srgbClr val="000000"/>
              </a:buClr>
              <a:buFont typeface="Wingdings"/>
              <a:buChar char=""/>
              <a:defRPr/>
            </a:pPr>
            <a:r>
              <a:rPr lang="ru-RU" sz="1400" b="0" strike="noStrike" spc="-1">
                <a:solidFill>
                  <a:schemeClr val="dk1"/>
                </a:solidFill>
                <a:latin typeface="Century Gothic"/>
                <a:ea typeface="DejaVu Sans"/>
              </a:rPr>
              <a:t>Аукцион (в случае если стоимость имущества </a:t>
            </a:r>
            <a:br>
              <a:rPr sz="1400"/>
            </a:br>
            <a:r>
              <a:rPr lang="ru-RU" sz="1400" b="0" strike="noStrike" spc="-1">
                <a:solidFill>
                  <a:schemeClr val="dk1"/>
                </a:solidFill>
                <a:latin typeface="Century Gothic"/>
                <a:ea typeface="DejaVu Sans"/>
              </a:rPr>
              <a:t>свыше 10 тыс. рублей)**.</a:t>
            </a:r>
            <a:endParaRPr lang="ru-RU" sz="14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63" name="Прямоугольник 9"/>
          <p:cNvSpPr/>
          <p:nvPr/>
        </p:nvSpPr>
        <p:spPr bwMode="auto">
          <a:xfrm>
            <a:off x="239040" y="3970440"/>
            <a:ext cx="440280" cy="69912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ru-RU" sz="4000" b="1" strike="noStrike" spc="-1">
                <a:solidFill>
                  <a:schemeClr val="accent1"/>
                </a:solidFill>
                <a:latin typeface="Calibri"/>
                <a:ea typeface="DejaVu Sans"/>
              </a:rPr>
              <a:t>2</a:t>
            </a:r>
            <a:endParaRPr lang="ru-RU" sz="40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64" name="Прямоугольник 3"/>
          <p:cNvSpPr/>
          <p:nvPr/>
        </p:nvSpPr>
        <p:spPr bwMode="auto">
          <a:xfrm>
            <a:off x="228600" y="11160000"/>
            <a:ext cx="6398280" cy="894600"/>
          </a:xfrm>
          <a:prstGeom prst="rect">
            <a:avLst/>
          </a:prstGeom>
          <a:solidFill>
            <a:schemeClr val="bg1"/>
          </a:solidFill>
          <a:ln>
            <a:solidFill>
              <a:srgbClr val="43729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just">
              <a:lnSpc>
                <a:spcPct val="100000"/>
              </a:lnSpc>
              <a:defRPr/>
            </a:pPr>
            <a:r>
              <a:rPr lang="ru-RU" sz="700" b="1" strike="noStrike" spc="-1">
                <a:solidFill>
                  <a:srgbClr val="000000"/>
                </a:solidFill>
                <a:latin typeface="Century Gothic"/>
                <a:ea typeface="DejaVu Sans"/>
              </a:rPr>
              <a:t>*</a:t>
            </a:r>
            <a:r>
              <a:rPr lang="ru-RU" sz="700" b="0" strike="noStrike" spc="-1">
                <a:solidFill>
                  <a:srgbClr val="000000"/>
                </a:solidFill>
                <a:latin typeface="Century Gothic"/>
                <a:ea typeface="DejaVu Sans"/>
              </a:rPr>
              <a:t>приказ Минфина России от 19.07.2024 № 105н «Об утверждении порядка реализации имущества, вещественных доказательств и изъятых вещей, указанных в абзаце первом пункта 5 положения о порядке реализации имущества, обращенного в собственность государства, вещественных доказательств, изъятых вещей, а также задержанных таможенными органами товаров, утвержденного постановлением Правительства Российской Федерации от 30 сентября 2015 г. № 1041»;</a:t>
            </a:r>
            <a:endParaRPr lang="ru-RU" sz="700" b="0" strike="noStrike" spc="-1">
              <a:solidFill>
                <a:srgbClr val="000000"/>
              </a:solidFill>
              <a:latin typeface="XO Oriel"/>
            </a:endParaRPr>
          </a:p>
          <a:p>
            <a:pPr algn="ctr">
              <a:lnSpc>
                <a:spcPct val="100000"/>
              </a:lnSpc>
              <a:defRPr/>
            </a:pPr>
            <a:endParaRPr lang="ru-RU" sz="700" b="0" strike="noStrike" spc="-1">
              <a:solidFill>
                <a:srgbClr val="000000"/>
              </a:solidFill>
              <a:latin typeface="XO Oriel"/>
            </a:endParaRPr>
          </a:p>
          <a:p>
            <a:pPr algn="just">
              <a:lnSpc>
                <a:spcPct val="100000"/>
              </a:lnSpc>
              <a:defRPr/>
            </a:pPr>
            <a:r>
              <a:rPr lang="ru-RU" sz="700" b="0" strike="noStrike" spc="-1">
                <a:solidFill>
                  <a:srgbClr val="000000"/>
                </a:solidFill>
                <a:latin typeface="Century Gothic"/>
                <a:ea typeface="DejaVu Sans"/>
              </a:rPr>
              <a:t>** постановление Правительства РФ от 30.09.2015 № 1041 «О реализации имущества, обращенного в собственность государства, вещественных доказательств, изъятых вещей, а также задержанных таможенными органами товаров и о внесении изменения в постановление Правительства Российской Федерации от 10 сентября 2012 г. № 909».</a:t>
            </a:r>
            <a:endParaRPr lang="ru-RU" sz="700" b="0" strike="noStrike" spc="-1">
              <a:solidFill>
                <a:srgbClr val="000000"/>
              </a:solidFill>
              <a:latin typeface="XO Orie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 advClick="1" advTm="20000">
        <p:wipe dir="l"/>
      </p:transition>
    </mc:Choice>
    <mc:Fallback>
      <p:transition spd="med" advClick="1" advTm="20000">
        <p:wipe dir="l"/>
      </p:transition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7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4" dur="1250"/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250"/>
                            </p:stCondLst>
                            <p:childTnLst>
                              <p:par>
                                <p:cTn id="16" presetID="2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21" dur="1250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26" dur="1250"/>
                                        <p:tgtEl>
                                          <p:spTgt spid="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31" dur="1250"/>
                                        <p:tgtEl>
                                          <p:spTgt spid="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250"/>
                            </p:stCondLst>
                            <p:childTnLst>
                              <p:par>
                                <p:cTn id="3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35" dur="125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500"/>
                            </p:stCondLst>
                            <p:childTnLst>
                              <p:par>
                                <p:cTn id="3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3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42" dur="1250"/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750"/>
                            </p:stCondLst>
                            <p:childTnLst>
                              <p:par>
                                <p:cTn id="44" presetID="2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46" dur="1250"/>
                                        <p:tgtEl>
                                          <p:spTgt spid="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7000"/>
                            </p:stCondLst>
                            <p:childTnLst>
                              <p:par>
                                <p:cTn id="48" presetID="2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50" dur="1250"/>
                                        <p:tgtEl>
                                          <p:spTgt spid="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5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5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63" dur="500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68" dur="500"/>
                                        <p:tgtEl>
                                          <p:spTgt spid="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73" dur="500"/>
                                        <p:tgtEl>
                                          <p:spTgt spid="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78" dur="500"/>
                                        <p:tgtEl>
                                          <p:spTgt spid="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83" dur="500"/>
                                        <p:tgtEl>
                                          <p:spTgt spid="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88" dur="500"/>
                                        <p:tgtEl>
                                          <p:spTgt spid="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93" dur="500"/>
                                        <p:tgtEl>
                                          <p:spTgt spid="5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98" dur="500"/>
                                        <p:tgtEl>
                                          <p:spTgt spid="5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03" dur="500"/>
                                        <p:tgtEl>
                                          <p:spTgt spid="5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08" dur="500"/>
                                        <p:tgtEl>
                                          <p:spTgt spid="5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 bwMode="auto">
          <a:xfrm>
            <a:off x="439920" y="576720"/>
            <a:ext cx="5425560" cy="7844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b">
            <a:noAutofit/>
          </a:bodyPr>
          <a:lstStyle/>
          <a:p>
            <a:pPr indent="0">
              <a:lnSpc>
                <a:spcPct val="90000"/>
              </a:lnSpc>
              <a:buNone/>
              <a:tabLst>
                <a:tab pos="0" algn="l"/>
              </a:tabLst>
              <a:defRPr/>
            </a:pPr>
            <a:r>
              <a:rPr lang="ru-RU" sz="2400" b="1" strike="noStrike" spc="-1">
                <a:solidFill>
                  <a:srgbClr val="000000"/>
                </a:solidFill>
                <a:latin typeface="Arial Narrow"/>
                <a:ea typeface="DejaVu Sans"/>
              </a:rPr>
              <a:t>Что содержится в информационном сообщении о реализации имущества?</a:t>
            </a:r>
            <a:endParaRPr lang="ru-RU" sz="2400" b="0" strike="noStrike" spc="-1">
              <a:solidFill>
                <a:srgbClr val="000000"/>
              </a:solidFill>
              <a:latin typeface="XO Oriel"/>
            </a:endParaRPr>
          </a:p>
        </p:txBody>
      </p:sp>
      <p:pic>
        <p:nvPicPr>
          <p:cNvPr id="66" name="Рисунок 4"/>
          <p:cNvPicPr/>
          <p:nvPr/>
        </p:nvPicPr>
        <p:blipFill>
          <a:blip r:embed="rId2"/>
          <a:stretch/>
        </p:blipFill>
        <p:spPr bwMode="auto">
          <a:xfrm rot="5400000">
            <a:off x="3118320" y="-1601280"/>
            <a:ext cx="629640" cy="6854039"/>
          </a:xfrm>
          <a:prstGeom prst="rect">
            <a:avLst/>
          </a:prstGeom>
          <a:ln w="0">
            <a:noFill/>
          </a:ln>
        </p:spPr>
      </p:pic>
      <p:pic>
        <p:nvPicPr>
          <p:cNvPr id="67" name="Рисунок 14"/>
          <p:cNvPicPr/>
          <p:nvPr/>
        </p:nvPicPr>
        <p:blipFill>
          <a:blip r:embed="rId3"/>
          <a:stretch/>
        </p:blipFill>
        <p:spPr bwMode="auto">
          <a:xfrm>
            <a:off x="6029640" y="136440"/>
            <a:ext cx="660600" cy="745920"/>
          </a:xfrm>
          <a:prstGeom prst="rect">
            <a:avLst/>
          </a:prstGeom>
          <a:ln w="0">
            <a:noFill/>
          </a:ln>
        </p:spPr>
      </p:pic>
      <p:sp>
        <p:nvSpPr>
          <p:cNvPr id="68" name="Прямоугольник 2"/>
          <p:cNvSpPr/>
          <p:nvPr/>
        </p:nvSpPr>
        <p:spPr bwMode="auto">
          <a:xfrm>
            <a:off x="312480" y="2757240"/>
            <a:ext cx="6377760" cy="447012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marL="285840" indent="-285840" algn="just">
              <a:lnSpc>
                <a:spcPct val="100000"/>
              </a:lnSpc>
              <a:buClr>
                <a:srgbClr val="000000"/>
              </a:buClr>
              <a:buFont typeface="Wingdings"/>
              <a:buChar char=""/>
              <a:defRPr/>
            </a:pPr>
            <a:r>
              <a:rPr lang="ru-RU" sz="1600" b="0" strike="noStrike" spc="-1">
                <a:solidFill>
                  <a:srgbClr val="000000"/>
                </a:solidFill>
                <a:latin typeface="Century Gothic"/>
                <a:ea typeface="DejaVu Sans"/>
              </a:rPr>
              <a:t>наименование, правовой статус имущества, цену и местонахождение имущества;</a:t>
            </a:r>
            <a:endParaRPr lang="ru-RU" sz="1600" b="0" strike="noStrike" spc="-1">
              <a:solidFill>
                <a:srgbClr val="000000"/>
              </a:solidFill>
              <a:latin typeface="XO Oriel"/>
            </a:endParaRPr>
          </a:p>
          <a:p>
            <a:pPr marL="285840" indent="-285840" algn="just">
              <a:lnSpc>
                <a:spcPct val="100000"/>
              </a:lnSpc>
              <a:buClr>
                <a:srgbClr val="000000"/>
              </a:buClr>
              <a:buFont typeface="Wingdings"/>
              <a:buChar char=""/>
              <a:defRPr/>
            </a:pPr>
            <a:r>
              <a:rPr lang="ru-RU" sz="1600" b="0" strike="noStrike" spc="-1">
                <a:solidFill>
                  <a:srgbClr val="000000"/>
                </a:solidFill>
                <a:latin typeface="Century Gothic"/>
                <a:ea typeface="DejaVu Sans"/>
              </a:rPr>
              <a:t>порядок и срок подачи заявки на приобретение имущества (для аукциона);</a:t>
            </a:r>
            <a:endParaRPr lang="ru-RU" sz="1600" b="0" strike="noStrike" spc="-1">
              <a:solidFill>
                <a:srgbClr val="000000"/>
              </a:solidFill>
              <a:latin typeface="XO Oriel"/>
            </a:endParaRPr>
          </a:p>
          <a:p>
            <a:pPr marL="285840" indent="-285840" algn="just">
              <a:lnSpc>
                <a:spcPct val="100000"/>
              </a:lnSpc>
              <a:buClr>
                <a:srgbClr val="000000"/>
              </a:buClr>
              <a:buFont typeface="Wingdings"/>
              <a:buChar char=""/>
              <a:defRPr/>
            </a:pPr>
            <a:r>
              <a:rPr lang="ru-RU" sz="1600" b="0" strike="noStrike" spc="-1">
                <a:solidFill>
                  <a:srgbClr val="000000"/>
                </a:solidFill>
                <a:latin typeface="Century Gothic"/>
                <a:ea typeface="DejaVu Sans"/>
              </a:rPr>
              <a:t>форма заявки на приобретение имущества (для аукциона);</a:t>
            </a:r>
            <a:endParaRPr lang="ru-RU" sz="1600" b="0" strike="noStrike" spc="-1">
              <a:solidFill>
                <a:srgbClr val="000000"/>
              </a:solidFill>
              <a:latin typeface="XO Oriel"/>
            </a:endParaRPr>
          </a:p>
          <a:p>
            <a:pPr marL="285840" indent="-285840" algn="just">
              <a:lnSpc>
                <a:spcPct val="100000"/>
              </a:lnSpc>
              <a:buClr>
                <a:srgbClr val="000000"/>
              </a:buClr>
              <a:buFont typeface="Wingdings"/>
              <a:buChar char=""/>
              <a:defRPr/>
            </a:pPr>
            <a:r>
              <a:rPr lang="ru-RU" sz="1600" b="0" strike="noStrike" spc="-1">
                <a:solidFill>
                  <a:srgbClr val="000000"/>
                </a:solidFill>
                <a:latin typeface="Century Gothic"/>
                <a:ea typeface="DejaVu Sans"/>
              </a:rPr>
              <a:t>порядок заключения договора купли-продажи (для аукциона);</a:t>
            </a:r>
            <a:endParaRPr lang="ru-RU" sz="1600" b="0" strike="noStrike" spc="-1">
              <a:solidFill>
                <a:srgbClr val="000000"/>
              </a:solidFill>
              <a:latin typeface="XO Oriel"/>
            </a:endParaRPr>
          </a:p>
          <a:p>
            <a:pPr marL="285840" indent="-285840" algn="just">
              <a:lnSpc>
                <a:spcPct val="100000"/>
              </a:lnSpc>
              <a:buClr>
                <a:srgbClr val="000000"/>
              </a:buClr>
              <a:buFont typeface="Wingdings"/>
              <a:buChar char=""/>
              <a:defRPr/>
            </a:pPr>
            <a:r>
              <a:rPr lang="ru-RU" sz="1600" b="0" strike="noStrike" spc="-1">
                <a:solidFill>
                  <a:srgbClr val="000000"/>
                </a:solidFill>
                <a:latin typeface="Century Gothic"/>
                <a:ea typeface="DejaVu Sans"/>
              </a:rPr>
              <a:t>форма договора купли-продажи (для аукциона);</a:t>
            </a:r>
            <a:endParaRPr lang="ru-RU" sz="1600" b="0" strike="noStrike" spc="-1">
              <a:solidFill>
                <a:srgbClr val="000000"/>
              </a:solidFill>
              <a:latin typeface="XO Oriel"/>
            </a:endParaRPr>
          </a:p>
          <a:p>
            <a:pPr marL="285840" indent="-285840" algn="just">
              <a:lnSpc>
                <a:spcPct val="100000"/>
              </a:lnSpc>
              <a:buClr>
                <a:srgbClr val="000000"/>
              </a:buClr>
              <a:buFont typeface="Wingdings"/>
              <a:buChar char=""/>
              <a:defRPr/>
            </a:pPr>
            <a:r>
              <a:rPr lang="ru-RU" sz="1600" b="0" strike="noStrike" spc="-1">
                <a:solidFill>
                  <a:srgbClr val="000000"/>
                </a:solidFill>
                <a:latin typeface="Century Gothic"/>
                <a:ea typeface="DejaVu Sans"/>
              </a:rPr>
              <a:t>порядок, сроки и время ознакомления с имуществом</a:t>
            </a:r>
            <a:r>
              <a:rPr lang="en-US" sz="1600" b="0" strike="noStrike" spc="-1">
                <a:solidFill>
                  <a:srgbClr val="000000"/>
                </a:solidFill>
                <a:latin typeface="Century Gothic"/>
                <a:ea typeface="DejaVu Sans"/>
              </a:rPr>
              <a:t>;</a:t>
            </a:r>
            <a:endParaRPr lang="ru-RU" sz="1600" b="0" strike="noStrike" spc="-1">
              <a:solidFill>
                <a:srgbClr val="000000"/>
              </a:solidFill>
              <a:latin typeface="XO Oriel"/>
            </a:endParaRPr>
          </a:p>
          <a:p>
            <a:pPr marL="285840" indent="-285840" algn="just">
              <a:lnSpc>
                <a:spcPct val="100000"/>
              </a:lnSpc>
              <a:buClr>
                <a:srgbClr val="000000"/>
              </a:buClr>
              <a:buFont typeface="Wingdings"/>
              <a:buChar char=""/>
              <a:defRPr/>
            </a:pPr>
            <a:r>
              <a:rPr lang="ru-RU" sz="1600" b="0" strike="noStrike" spc="-1">
                <a:solidFill>
                  <a:srgbClr val="000000"/>
                </a:solidFill>
                <a:latin typeface="Century Gothic"/>
                <a:ea typeface="DejaVu Sans"/>
              </a:rPr>
              <a:t>сроки и порядок оплаты имущества;</a:t>
            </a:r>
            <a:endParaRPr lang="ru-RU" sz="1600" b="0" strike="noStrike" spc="-1">
              <a:solidFill>
                <a:srgbClr val="000000"/>
              </a:solidFill>
              <a:latin typeface="XO Oriel"/>
            </a:endParaRPr>
          </a:p>
          <a:p>
            <a:pPr marL="285840" indent="-285840" algn="just">
              <a:lnSpc>
                <a:spcPct val="100000"/>
              </a:lnSpc>
              <a:buClr>
                <a:srgbClr val="000000"/>
              </a:buClr>
              <a:buFont typeface="Wingdings"/>
              <a:buChar char=""/>
              <a:defRPr/>
            </a:pPr>
            <a:r>
              <a:rPr lang="ru-RU" sz="1600" b="0" strike="noStrike" spc="-1">
                <a:solidFill>
                  <a:srgbClr val="000000"/>
                </a:solidFill>
                <a:latin typeface="Century Gothic"/>
                <a:ea typeface="DejaVu Sans"/>
              </a:rPr>
              <a:t>сроки и порядок приема-передачи имущества;</a:t>
            </a:r>
            <a:endParaRPr lang="ru-RU" sz="1600" b="0" strike="noStrike" spc="-1">
              <a:solidFill>
                <a:srgbClr val="000000"/>
              </a:solidFill>
              <a:latin typeface="XO Oriel"/>
            </a:endParaRPr>
          </a:p>
          <a:p>
            <a:pPr marL="285840" indent="-285840" algn="just">
              <a:lnSpc>
                <a:spcPct val="100000"/>
              </a:lnSpc>
              <a:buClr>
                <a:srgbClr val="000000"/>
              </a:buClr>
              <a:buFont typeface="Wingdings"/>
              <a:buChar char=""/>
              <a:defRPr/>
            </a:pPr>
            <a:r>
              <a:rPr lang="ru-RU" sz="1600" b="0" strike="noStrike" spc="-1">
                <a:solidFill>
                  <a:srgbClr val="000000"/>
                </a:solidFill>
                <a:latin typeface="Century Gothic"/>
                <a:ea typeface="DejaVu Sans"/>
              </a:rPr>
              <a:t>размер задатка (для аукциона);</a:t>
            </a:r>
            <a:endParaRPr lang="ru-RU" sz="1600" b="0" strike="noStrike" spc="-1">
              <a:solidFill>
                <a:srgbClr val="000000"/>
              </a:solidFill>
              <a:latin typeface="XO Oriel"/>
            </a:endParaRPr>
          </a:p>
          <a:p>
            <a:pPr marL="285840" indent="-285840" algn="just">
              <a:lnSpc>
                <a:spcPct val="100000"/>
              </a:lnSpc>
              <a:buClr>
                <a:srgbClr val="000000"/>
              </a:buClr>
              <a:buFont typeface="Wingdings"/>
              <a:buChar char=""/>
              <a:defRPr/>
            </a:pPr>
            <a:r>
              <a:rPr lang="ru-RU" sz="1600" b="0" strike="noStrike" spc="-1">
                <a:solidFill>
                  <a:srgbClr val="000000"/>
                </a:solidFill>
                <a:latin typeface="Century Gothic"/>
                <a:ea typeface="DejaVu Sans"/>
              </a:rPr>
              <a:t>наименование электронной торговой площадки </a:t>
            </a:r>
            <a:br>
              <a:rPr sz="1600"/>
            </a:br>
            <a:r>
              <a:rPr lang="ru-RU" sz="1600" b="0" strike="noStrike" spc="-1">
                <a:solidFill>
                  <a:srgbClr val="000000"/>
                </a:solidFill>
                <a:latin typeface="Century Gothic"/>
                <a:ea typeface="DejaVu Sans"/>
              </a:rPr>
              <a:t>(для аукциона);</a:t>
            </a:r>
            <a:endParaRPr lang="ru-RU" sz="1600" b="0" strike="noStrike" spc="-1">
              <a:solidFill>
                <a:srgbClr val="000000"/>
              </a:solidFill>
              <a:latin typeface="XO Oriel"/>
            </a:endParaRPr>
          </a:p>
          <a:p>
            <a:pPr marL="285840" indent="-285840" algn="just">
              <a:lnSpc>
                <a:spcPct val="100000"/>
              </a:lnSpc>
              <a:buClr>
                <a:srgbClr val="000000"/>
              </a:buClr>
              <a:buFont typeface="Wingdings"/>
              <a:buChar char=""/>
              <a:defRPr/>
            </a:pPr>
            <a:r>
              <a:rPr lang="ru-RU" sz="1600" b="0" strike="noStrike" spc="-1">
                <a:solidFill>
                  <a:srgbClr val="000000"/>
                </a:solidFill>
                <a:latin typeface="Century Gothic"/>
                <a:ea typeface="DejaVu Sans"/>
              </a:rPr>
              <a:t>порядок проведения аукциона;</a:t>
            </a:r>
            <a:endParaRPr lang="ru-RU" sz="1600" b="0" strike="noStrike" spc="-1">
              <a:solidFill>
                <a:srgbClr val="000000"/>
              </a:solidFill>
              <a:latin typeface="XO Oriel"/>
            </a:endParaRPr>
          </a:p>
          <a:p>
            <a:pPr marL="285840" indent="-285840" algn="just">
              <a:lnSpc>
                <a:spcPct val="100000"/>
              </a:lnSpc>
              <a:buClr>
                <a:srgbClr val="000000"/>
              </a:buClr>
              <a:buFont typeface="Wingdings"/>
              <a:buChar char=""/>
              <a:defRPr/>
            </a:pPr>
            <a:r>
              <a:rPr lang="ru-RU" sz="1600" b="0" strike="noStrike" spc="-1">
                <a:solidFill>
                  <a:srgbClr val="000000"/>
                </a:solidFill>
                <a:latin typeface="Century Gothic"/>
                <a:ea typeface="DejaVu Sans"/>
              </a:rPr>
              <a:t>перечень документов, прилагаемых к заявке (для аукциона).</a:t>
            </a:r>
            <a:endParaRPr lang="ru-RU" sz="16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69" name="Прямоугольник 3"/>
          <p:cNvSpPr/>
          <p:nvPr/>
        </p:nvSpPr>
        <p:spPr bwMode="auto">
          <a:xfrm>
            <a:off x="312480" y="10641240"/>
            <a:ext cx="4743360" cy="1398600"/>
          </a:xfrm>
          <a:prstGeom prst="rect">
            <a:avLst/>
          </a:prstGeom>
          <a:solidFill>
            <a:schemeClr val="bg1"/>
          </a:solidFill>
          <a:ln w="19050">
            <a:solidFill>
              <a:srgbClr val="9DC3E6"/>
            </a:solidFill>
            <a:prstDash val="dash"/>
            <a:round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ru-RU" sz="1600" b="1" i="1" strike="noStrike" spc="-1">
                <a:solidFill>
                  <a:schemeClr val="accent1">
                    <a:lumMod val="60000"/>
                    <a:lumOff val="40000"/>
                  </a:schemeClr>
                </a:solidFill>
                <a:latin typeface="Century Gothic"/>
                <a:ea typeface="DejaVu Sans"/>
              </a:rPr>
              <a:t>Обратите внимание:</a:t>
            </a:r>
            <a:endParaRPr lang="ru-RU" sz="1600" b="0" strike="noStrike" spc="-1">
              <a:solidFill>
                <a:srgbClr val="000000"/>
              </a:solidFill>
              <a:latin typeface="XO Oriel"/>
            </a:endParaRPr>
          </a:p>
          <a:p>
            <a:pPr algn="just">
              <a:lnSpc>
                <a:spcPct val="100000"/>
              </a:lnSpc>
              <a:defRPr/>
            </a:pPr>
            <a:r>
              <a:rPr lang="ru-RU" sz="1400" b="1" strike="noStrike" spc="-1">
                <a:solidFill>
                  <a:srgbClr val="000000"/>
                </a:solidFill>
                <a:latin typeface="Century Gothic"/>
                <a:ea typeface="DejaVu Sans"/>
              </a:rPr>
              <a:t>Приобретенное имущество возврату и обмену не подлежит, имущество продается в том виде, комплектности и состоянии, в каком оно есть </a:t>
            </a:r>
            <a:br>
              <a:rPr sz="1400"/>
            </a:br>
            <a:r>
              <a:rPr lang="ru-RU" sz="1400" b="1" strike="noStrike" spc="-1">
                <a:solidFill>
                  <a:srgbClr val="000000"/>
                </a:solidFill>
                <a:latin typeface="Century Gothic"/>
                <a:ea typeface="DejaVu Sans"/>
              </a:rPr>
              <a:t>у продавца, за скрытые дефекты имущества продавец ответственности не несет.</a:t>
            </a:r>
            <a:endParaRPr lang="ru-RU" sz="1400" b="0" strike="noStrike" spc="-1">
              <a:solidFill>
                <a:srgbClr val="000000"/>
              </a:solidFill>
              <a:latin typeface="XO Oriel"/>
            </a:endParaRPr>
          </a:p>
        </p:txBody>
      </p:sp>
      <p:pic>
        <p:nvPicPr>
          <p:cNvPr id="70" name="Рисунок 8"/>
          <p:cNvPicPr/>
          <p:nvPr/>
        </p:nvPicPr>
        <p:blipFill>
          <a:blip r:embed="rId4"/>
          <a:stretch/>
        </p:blipFill>
        <p:spPr bwMode="auto">
          <a:xfrm>
            <a:off x="4361760" y="10354680"/>
            <a:ext cx="581400" cy="569160"/>
          </a:xfrm>
          <a:prstGeom prst="rect">
            <a:avLst/>
          </a:prstGeom>
          <a:ln w="0">
            <a:noFill/>
          </a:ln>
        </p:spPr>
      </p:pic>
      <p:sp>
        <p:nvSpPr>
          <p:cNvPr id="71" name="Прямоугольник 6"/>
          <p:cNvSpPr/>
          <p:nvPr/>
        </p:nvSpPr>
        <p:spPr bwMode="auto">
          <a:xfrm>
            <a:off x="439920" y="2162880"/>
            <a:ext cx="5918039" cy="63828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ru-RU" sz="1800" b="1" strike="noStrike" spc="-1">
                <a:solidFill>
                  <a:srgbClr val="000000"/>
                </a:solidFill>
                <a:latin typeface="Century Gothic"/>
                <a:ea typeface="DejaVu Sans"/>
              </a:rPr>
              <a:t>Из информационного сообщения вы можете получить следующую информацию:</a:t>
            </a:r>
            <a:endParaRPr lang="ru-RU" sz="18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72" name="Прямоугольник 7"/>
          <p:cNvSpPr/>
          <p:nvPr/>
        </p:nvSpPr>
        <p:spPr bwMode="auto">
          <a:xfrm>
            <a:off x="900000" y="7331039"/>
            <a:ext cx="5316480" cy="3073320"/>
          </a:xfrm>
          <a:prstGeom prst="rect">
            <a:avLst/>
          </a:prstGeom>
          <a:solidFill>
            <a:srgbClr val="FFFFFF"/>
          </a:solidFill>
          <a:ln>
            <a:solidFill>
              <a:srgbClr val="5B9BD5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ru-RU" sz="1400" b="1" strike="noStrike" spc="-1">
                <a:solidFill>
                  <a:schemeClr val="dk1"/>
                </a:solidFill>
                <a:latin typeface="Century Gothic"/>
                <a:ea typeface="DejaVu Sans"/>
              </a:rPr>
              <a:t>К заявке на приобретение имущества необходимо приложить следующие документы (в случае продажи имущества посредством аукциона):</a:t>
            </a:r>
            <a:endParaRPr lang="ru-RU" sz="1400" b="0" strike="noStrike" spc="-1">
              <a:solidFill>
                <a:srgbClr val="000000"/>
              </a:solidFill>
              <a:latin typeface="XO Oriel"/>
            </a:endParaRPr>
          </a:p>
          <a:p>
            <a:pPr algn="just">
              <a:lnSpc>
                <a:spcPct val="100000"/>
              </a:lnSpc>
              <a:defRPr/>
            </a:pPr>
            <a:r>
              <a:rPr lang="ru-RU" sz="1400" b="0" strike="noStrike" spc="-1">
                <a:solidFill>
                  <a:schemeClr val="dk1"/>
                </a:solidFill>
                <a:latin typeface="Century Gothic"/>
                <a:ea typeface="DejaVu Sans"/>
              </a:rPr>
              <a:t>- </a:t>
            </a:r>
            <a:r>
              <a:rPr lang="ru-RU" sz="1400" b="1" strike="noStrike" spc="-1">
                <a:solidFill>
                  <a:schemeClr val="dk1"/>
                </a:solidFill>
                <a:latin typeface="Century Gothic"/>
                <a:ea typeface="DejaVu Sans"/>
              </a:rPr>
              <a:t>для физических лиц: </a:t>
            </a:r>
            <a:r>
              <a:rPr lang="ru-RU" sz="1400" b="0" strike="noStrike" spc="-1">
                <a:solidFill>
                  <a:schemeClr val="dk1"/>
                </a:solidFill>
                <a:latin typeface="Century Gothic"/>
                <a:ea typeface="DejaVu Sans"/>
              </a:rPr>
              <a:t>копии документов, удостоверяющих личность физического лица, нотариально заверенная копия доверенности </a:t>
            </a:r>
            <a:br>
              <a:rPr sz="1400"/>
            </a:br>
            <a:r>
              <a:rPr lang="ru-RU" sz="1400" b="0" strike="noStrike" spc="-1">
                <a:solidFill>
                  <a:schemeClr val="dk1"/>
                </a:solidFill>
                <a:latin typeface="Century Gothic"/>
                <a:ea typeface="DejaVu Sans"/>
              </a:rPr>
              <a:t>(для представителей)</a:t>
            </a:r>
            <a:r>
              <a:rPr lang="ru-RU" sz="1400" b="0" strike="noStrike" spc="-1">
                <a:solidFill>
                  <a:srgbClr val="000000"/>
                </a:solidFill>
                <a:latin typeface="Century Gothic"/>
                <a:ea typeface="DejaVu Sans"/>
              </a:rPr>
              <a:t> и иные документы </a:t>
            </a:r>
            <a:br>
              <a:rPr sz="1400"/>
            </a:br>
            <a:r>
              <a:rPr lang="ru-RU" sz="1400" b="0" strike="noStrike" spc="-1">
                <a:solidFill>
                  <a:srgbClr val="000000"/>
                </a:solidFill>
                <a:latin typeface="Century Gothic"/>
                <a:ea typeface="DejaVu Sans"/>
              </a:rPr>
              <a:t>в соответствии с информационным сообщением;</a:t>
            </a:r>
            <a:endParaRPr lang="ru-RU" sz="1400" b="0" strike="noStrike" spc="-1">
              <a:solidFill>
                <a:srgbClr val="000000"/>
              </a:solidFill>
              <a:latin typeface="XO Oriel"/>
            </a:endParaRPr>
          </a:p>
          <a:p>
            <a:pPr algn="just">
              <a:lnSpc>
                <a:spcPct val="100000"/>
              </a:lnSpc>
              <a:defRPr/>
            </a:pPr>
            <a:r>
              <a:rPr lang="ru-RU" sz="1400" b="1" strike="noStrike" spc="-1">
                <a:solidFill>
                  <a:schemeClr val="dk1"/>
                </a:solidFill>
                <a:latin typeface="Century Gothic"/>
                <a:ea typeface="DejaVu Sans"/>
              </a:rPr>
              <a:t>- для юридических лиц и индивидуальных предпринимателей: </a:t>
            </a:r>
            <a:r>
              <a:rPr lang="ru-RU" sz="1400" b="0" strike="noStrike" spc="-1">
                <a:solidFill>
                  <a:schemeClr val="dk1"/>
                </a:solidFill>
                <a:latin typeface="Century Gothic"/>
                <a:ea typeface="DejaVu Sans"/>
              </a:rPr>
              <a:t>копии документов, подтверждающих полномочия руководителя </a:t>
            </a:r>
            <a:br>
              <a:rPr sz="1400"/>
            </a:br>
            <a:r>
              <a:rPr lang="ru-RU" sz="1400" b="0" strike="noStrike" spc="-1">
                <a:solidFill>
                  <a:schemeClr val="dk1"/>
                </a:solidFill>
                <a:latin typeface="Century Gothic"/>
                <a:ea typeface="DejaVu Sans"/>
              </a:rPr>
              <a:t>(для юридических лиц) или лица, уполномоченного на подачу заявки на участие в аукционе и иные документы в соответствии с информационным сообщением</a:t>
            </a:r>
            <a:endParaRPr lang="ru-RU" sz="1400" b="0" strike="noStrike" spc="-1">
              <a:solidFill>
                <a:srgbClr val="000000"/>
              </a:solidFill>
              <a:latin typeface="XO Orie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 advClick="1" advTm="24000">
        <p:wipe dir="l"/>
      </p:transition>
    </mc:Choice>
    <mc:Fallback>
      <p:transition spd="med" advClick="1" advTm="24000">
        <p:wipe dir="l"/>
      </p:transition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7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2" dur="125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7" dur="1250"/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22" dur="1250"/>
                                        <p:tgtEl>
                                          <p:spTgt spid="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27" dur="1250"/>
                                        <p:tgtEl>
                                          <p:spTgt spid="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32" dur="1250"/>
                                        <p:tgtEl>
                                          <p:spTgt spid="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37" dur="1250"/>
                                        <p:tgtEl>
                                          <p:spTgt spid="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42" dur="1250"/>
                                        <p:tgtEl>
                                          <p:spTgt spid="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47" dur="1250"/>
                                        <p:tgtEl>
                                          <p:spTgt spid="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52" dur="1250"/>
                                        <p:tgtEl>
                                          <p:spTgt spid="6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57" dur="1250"/>
                                        <p:tgtEl>
                                          <p:spTgt spid="6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62" dur="1250"/>
                                        <p:tgtEl>
                                          <p:spTgt spid="6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67" dur="1250"/>
                                        <p:tgtEl>
                                          <p:spTgt spid="6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7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77" dur="1250"/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250"/>
                            </p:stCondLst>
                            <p:childTnLst>
                              <p:par>
                                <p:cTn id="79" presetID="22" presetClass="entr" presetSubtype="1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8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1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8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89" dur="1250"/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250"/>
                            </p:stCondLst>
                            <p:childTnLst>
                              <p:par>
                                <p:cTn id="9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93" dur="2000"/>
                                        <p:tgtEl>
                                          <p:spTgt spid="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3250"/>
                            </p:stCondLst>
                            <p:childTnLst>
                              <p:par>
                                <p:cTn id="95" presetID="26" presetClass="emph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 additive="repl">
                                        <p:cTn id="96" dur="2000"/>
                                        <p:tgtEl>
                                          <p:spTgt spid="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7" dur="1000" autoRev="1" fill="hold"/>
                                        <p:tgtEl>
                                          <p:spTgt spid="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98" presetID="26" presetClass="emph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 additive="repl">
                                        <p:cTn id="99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0" dur="1000" autoRev="1" fill="hold"/>
                                        <p:tgtEl>
                                          <p:spTgt spid="7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3" name="TextBox 5"/>
          <p:cNvSpPr/>
          <p:nvPr/>
        </p:nvSpPr>
        <p:spPr bwMode="auto">
          <a:xfrm>
            <a:off x="5924520" y="1492200"/>
            <a:ext cx="313560" cy="36432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  <a:ea typeface="DejaVu Sans"/>
            </a:endParaRPr>
          </a:p>
        </p:txBody>
      </p:sp>
      <p:pic>
        <p:nvPicPr>
          <p:cNvPr id="74" name="Рисунок 2"/>
          <p:cNvPicPr/>
          <p:nvPr/>
        </p:nvPicPr>
        <p:blipFill>
          <a:blip r:embed="rId2"/>
          <a:stretch/>
        </p:blipFill>
        <p:spPr bwMode="auto">
          <a:xfrm rot="5400000">
            <a:off x="3098160" y="-1885320"/>
            <a:ext cx="662040" cy="6850800"/>
          </a:xfrm>
          <a:prstGeom prst="rect">
            <a:avLst/>
          </a:prstGeom>
          <a:ln w="0">
            <a:noFill/>
          </a:ln>
        </p:spPr>
      </p:pic>
      <p:sp>
        <p:nvSpPr>
          <p:cNvPr id="75" name="Прямоугольник 3"/>
          <p:cNvSpPr/>
          <p:nvPr/>
        </p:nvSpPr>
        <p:spPr bwMode="auto">
          <a:xfrm>
            <a:off x="105120" y="414000"/>
            <a:ext cx="5816880" cy="75312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>
              <a:lnSpc>
                <a:spcPct val="90000"/>
              </a:lnSpc>
              <a:defRPr/>
            </a:pPr>
            <a:r>
              <a:rPr lang="ru-RU" sz="2400" b="1" strike="noStrike" spc="-1">
                <a:solidFill>
                  <a:srgbClr val="000000"/>
                </a:solidFill>
                <a:latin typeface="Arial Narrow"/>
                <a:ea typeface="DejaVu Sans"/>
              </a:rPr>
              <a:t>Как приобрести имущество, подлежащее реализации посредством прямой продажи?</a:t>
            </a:r>
            <a:endParaRPr lang="ru-RU" sz="2400" b="0" strike="noStrike" spc="-1">
              <a:solidFill>
                <a:srgbClr val="000000"/>
              </a:solidFill>
              <a:latin typeface="XO Oriel"/>
            </a:endParaRPr>
          </a:p>
        </p:txBody>
      </p:sp>
      <p:pic>
        <p:nvPicPr>
          <p:cNvPr id="76" name="Рисунок 4"/>
          <p:cNvPicPr/>
          <p:nvPr/>
        </p:nvPicPr>
        <p:blipFill>
          <a:blip r:embed="rId3"/>
          <a:stretch/>
        </p:blipFill>
        <p:spPr bwMode="auto">
          <a:xfrm>
            <a:off x="5924520" y="175320"/>
            <a:ext cx="660600" cy="745920"/>
          </a:xfrm>
          <a:prstGeom prst="rect">
            <a:avLst/>
          </a:prstGeom>
          <a:ln w="0">
            <a:noFill/>
          </a:ln>
        </p:spPr>
      </p:pic>
      <p:sp>
        <p:nvSpPr>
          <p:cNvPr id="77" name="TextBox 13"/>
          <p:cNvSpPr/>
          <p:nvPr/>
        </p:nvSpPr>
        <p:spPr bwMode="auto">
          <a:xfrm>
            <a:off x="942480" y="10845842"/>
            <a:ext cx="5295600" cy="1014209"/>
          </a:xfrm>
          <a:prstGeom prst="rect">
            <a:avLst/>
          </a:prstGeom>
          <a:solidFill>
            <a:schemeClr val="bg1"/>
          </a:solidFill>
          <a:ln w="19050">
            <a:solidFill>
              <a:srgbClr val="9DC3E6"/>
            </a:solidFill>
            <a:prstDash val="dash"/>
            <a:round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ru-RU" sz="1500" b="1" i="1" strike="noStrike" spc="-1">
                <a:solidFill>
                  <a:schemeClr val="accent1">
                    <a:lumMod val="60000"/>
                    <a:lumOff val="40000"/>
                  </a:schemeClr>
                </a:solidFill>
                <a:latin typeface="Century Gothic"/>
                <a:ea typeface="DejaVu Sans"/>
              </a:rPr>
              <a:t>Обратите внимание:</a:t>
            </a:r>
            <a:endParaRPr lang="ru-RU" sz="1500" b="0" strike="noStrike" spc="-1">
              <a:solidFill>
                <a:srgbClr val="000000"/>
              </a:solidFill>
              <a:latin typeface="XO Oriel"/>
            </a:endParaRPr>
          </a:p>
          <a:p>
            <a:pPr algn="just">
              <a:lnSpc>
                <a:spcPct val="100000"/>
              </a:lnSpc>
              <a:defRPr/>
            </a:pPr>
            <a:r>
              <a:rPr lang="ru-RU" sz="1500" b="1" strike="noStrike" spc="-1">
                <a:solidFill>
                  <a:srgbClr val="000000"/>
                </a:solidFill>
                <a:latin typeface="Century Gothic"/>
                <a:ea typeface="DejaVu Sans"/>
              </a:rPr>
              <a:t>Договор купли-продажи заключается с лицом, первым изъявившим желание и нажавшим кнопку «Купить»</a:t>
            </a:r>
            <a:endParaRPr lang="ru-RU" sz="15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78" name="Рисунок 14"/>
          <p:cNvSpPr/>
          <p:nvPr/>
        </p:nvSpPr>
        <p:spPr bwMode="auto">
          <a:xfrm>
            <a:off x="6118407" y="10259056"/>
            <a:ext cx="468360" cy="468360"/>
          </a:xfrm>
          <a:prstGeom prst="flowChartConnector">
            <a:avLst/>
          </a:prstGeom>
          <a:blipFill>
            <a:blip r:embed="rId4"/>
            <a:stretch/>
          </a:blipFill>
          <a:ln w="0">
            <a:noFill/>
          </a:ln>
          <a:effectLst>
            <a:outerShdw blurRad="50760" dist="50760" dir="5400000" algn="ctr" rotWithShape="0">
              <a:srgbClr val="000000">
                <a:alpha val="0"/>
              </a:srgbClr>
            </a:outerShdw>
          </a:effectLst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  <a:defRPr/>
            </a:pPr>
            <a:endParaRPr lang="ru-RU" sz="1800" b="0" strike="noStrike" spc="-1">
              <a:solidFill>
                <a:srgbClr val="000000"/>
              </a:solidFill>
              <a:latin typeface="XO Oriel"/>
              <a:ea typeface="DejaVu Sans"/>
            </a:endParaRPr>
          </a:p>
        </p:txBody>
      </p:sp>
      <p:sp>
        <p:nvSpPr>
          <p:cNvPr id="79" name="Стрелка вниз 9"/>
          <p:cNvSpPr/>
          <p:nvPr/>
        </p:nvSpPr>
        <p:spPr bwMode="auto">
          <a:xfrm>
            <a:off x="1660680" y="6799338"/>
            <a:ext cx="318600" cy="317160"/>
          </a:xfrm>
          <a:prstGeom prst="downArrow">
            <a:avLst>
              <a:gd name="adj1" fmla="val 50000"/>
              <a:gd name="adj2" fmla="val 50000"/>
            </a:avLst>
          </a:prstGeom>
          <a:gradFill rotWithShape="0">
            <a:gsLst>
              <a:gs pos="0">
                <a:srgbClr val="71A6DA"/>
              </a:gs>
              <a:gs pos="100000">
                <a:srgbClr val="549ADA"/>
              </a:gs>
            </a:gsLst>
            <a:lin ang="5400000" scaled="1"/>
          </a:gradFill>
          <a:ln w="0">
            <a:noFill/>
          </a:ln>
          <a:effectLst>
            <a:outerShdw blurRad="57240" dist="19080" dir="5400000" algn="ctr" rotWithShape="0">
              <a:srgbClr val="000000">
                <a:alpha val="63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defRPr/>
            </a:pPr>
            <a:endParaRPr lang="ru-RU" sz="180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80" name="TextBox 27"/>
          <p:cNvSpPr/>
          <p:nvPr/>
        </p:nvSpPr>
        <p:spPr bwMode="auto">
          <a:xfrm>
            <a:off x="248418" y="2110832"/>
            <a:ext cx="1013400" cy="51624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defRPr/>
            </a:pPr>
            <a:r>
              <a:rPr lang="ru-RU" sz="2800" b="1" strike="noStrike" spc="-1">
                <a:solidFill>
                  <a:schemeClr val="accent1"/>
                </a:solidFill>
                <a:latin typeface="Calibri"/>
                <a:ea typeface="DejaVu Sans"/>
              </a:rPr>
              <a:t>1 шаг</a:t>
            </a:r>
            <a:endParaRPr lang="ru-RU" sz="28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81" name="Прямоугольник 29"/>
          <p:cNvSpPr/>
          <p:nvPr/>
        </p:nvSpPr>
        <p:spPr bwMode="auto">
          <a:xfrm>
            <a:off x="1660680" y="1980000"/>
            <a:ext cx="5079240" cy="783376"/>
          </a:xfrm>
          <a:prstGeom prst="rect">
            <a:avLst/>
          </a:prstGeom>
          <a:noFill/>
          <a:ln>
            <a:solidFill>
              <a:srgbClr val="5B9BD5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ru-RU" sz="1500" b="0" strike="noStrike" spc="-1">
                <a:solidFill>
                  <a:schemeClr val="dk1"/>
                </a:solidFill>
                <a:latin typeface="Century Gothic"/>
                <a:ea typeface="DejaVu Sans"/>
              </a:rPr>
              <a:t>Ознакомиться с информационным сообщением, выбрать интересующее </a:t>
            </a:r>
            <a:r>
              <a:rPr lang="ru-RU" sz="1500" b="0" strike="noStrike" spc="-1">
                <a:solidFill>
                  <a:schemeClr val="dk1"/>
                </a:solidFill>
                <a:latin typeface="Century Gothic"/>
                <a:ea typeface="DejaVu Sans"/>
              </a:rPr>
              <a:t>имущество</a:t>
            </a:r>
            <a:endParaRPr lang="ru-RU" sz="15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82" name="Стрелка вниз 30"/>
          <p:cNvSpPr/>
          <p:nvPr/>
        </p:nvSpPr>
        <p:spPr bwMode="auto">
          <a:xfrm>
            <a:off x="5537700" y="2619946"/>
            <a:ext cx="318600" cy="350640"/>
          </a:xfrm>
          <a:prstGeom prst="downArrow">
            <a:avLst>
              <a:gd name="adj1" fmla="val 50000"/>
              <a:gd name="adj2" fmla="val 50000"/>
            </a:avLst>
          </a:prstGeom>
          <a:gradFill rotWithShape="0">
            <a:gsLst>
              <a:gs pos="0">
                <a:srgbClr val="71A6DA"/>
              </a:gs>
              <a:gs pos="100000">
                <a:srgbClr val="549ADA"/>
              </a:gs>
            </a:gsLst>
            <a:lin ang="5400000" scaled="1"/>
          </a:gradFill>
          <a:ln w="0">
            <a:noFill/>
          </a:ln>
          <a:effectLst>
            <a:outerShdw blurRad="57240" dist="19080" dir="5400000" algn="ctr" rotWithShape="0">
              <a:srgbClr val="000000">
                <a:alpha val="63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defRPr/>
            </a:pPr>
            <a:endParaRPr lang="ru-RU" sz="180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83" name="TextBox 31"/>
          <p:cNvSpPr/>
          <p:nvPr/>
        </p:nvSpPr>
        <p:spPr bwMode="auto">
          <a:xfrm>
            <a:off x="501840" y="3040059"/>
            <a:ext cx="5195160" cy="552544"/>
          </a:xfrm>
          <a:prstGeom prst="rect">
            <a:avLst/>
          </a:prstGeom>
          <a:noFill/>
          <a:ln>
            <a:solidFill>
              <a:srgbClr val="5B9BD5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ru-RU" sz="1500" b="0" strike="noStrike" spc="-1">
                <a:solidFill>
                  <a:schemeClr val="dk1"/>
                </a:solidFill>
                <a:latin typeface="Century Gothic"/>
                <a:ea typeface="DejaVu Sans"/>
              </a:rPr>
              <a:t>Получить квалифицированную цифровую подпись, зарегистрироваться на Госуслугах</a:t>
            </a:r>
            <a:endParaRPr lang="ru-RU" sz="15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84" name="TextBox 32"/>
          <p:cNvSpPr/>
          <p:nvPr/>
        </p:nvSpPr>
        <p:spPr bwMode="auto">
          <a:xfrm>
            <a:off x="5741100" y="3209214"/>
            <a:ext cx="1094040" cy="51624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defRPr/>
            </a:pPr>
            <a:r>
              <a:rPr lang="ru-RU" sz="2800" b="1" strike="noStrike" spc="-1">
                <a:solidFill>
                  <a:schemeClr val="accent1"/>
                </a:solidFill>
                <a:latin typeface="Calibri"/>
                <a:ea typeface="DejaVu Sans"/>
              </a:rPr>
              <a:t>2 шаг </a:t>
            </a:r>
            <a:endParaRPr lang="ru-RU" sz="28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85" name="Стрелка вниз 33"/>
          <p:cNvSpPr/>
          <p:nvPr/>
        </p:nvSpPr>
        <p:spPr bwMode="auto">
          <a:xfrm>
            <a:off x="1660680" y="3667088"/>
            <a:ext cx="318600" cy="335354"/>
          </a:xfrm>
          <a:prstGeom prst="downArrow">
            <a:avLst>
              <a:gd name="adj1" fmla="val 50000"/>
              <a:gd name="adj2" fmla="val 50000"/>
            </a:avLst>
          </a:prstGeom>
          <a:gradFill rotWithShape="0">
            <a:gsLst>
              <a:gs pos="0">
                <a:srgbClr val="71A6DA"/>
              </a:gs>
              <a:gs pos="100000">
                <a:srgbClr val="549ADA"/>
              </a:gs>
            </a:gsLst>
            <a:lin ang="5400000" scaled="1"/>
          </a:gradFill>
          <a:ln w="0">
            <a:noFill/>
          </a:ln>
          <a:effectLst>
            <a:outerShdw blurRad="57240" dist="19080" dir="5400000" algn="ctr" rotWithShape="0">
              <a:srgbClr val="000000">
                <a:alpha val="63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defRPr/>
            </a:pPr>
            <a:endParaRPr lang="ru-RU" sz="180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86" name="TextBox 34"/>
          <p:cNvSpPr/>
          <p:nvPr/>
        </p:nvSpPr>
        <p:spPr bwMode="auto">
          <a:xfrm>
            <a:off x="248418" y="3961634"/>
            <a:ext cx="1013400" cy="51624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defRPr/>
            </a:pPr>
            <a:r>
              <a:rPr lang="ru-RU" sz="2800" b="1" strike="noStrike" spc="-1">
                <a:solidFill>
                  <a:schemeClr val="accent1"/>
                </a:solidFill>
                <a:latin typeface="Calibri"/>
                <a:ea typeface="DejaVu Sans"/>
              </a:rPr>
              <a:t>3 шаг</a:t>
            </a:r>
            <a:endParaRPr lang="ru-RU" sz="28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87" name="TextBox 39"/>
          <p:cNvSpPr/>
          <p:nvPr/>
        </p:nvSpPr>
        <p:spPr bwMode="auto">
          <a:xfrm>
            <a:off x="1660680" y="4052966"/>
            <a:ext cx="5087520" cy="333574"/>
          </a:xfrm>
          <a:prstGeom prst="rect">
            <a:avLst/>
          </a:prstGeom>
          <a:noFill/>
          <a:ln>
            <a:solidFill>
              <a:srgbClr val="5B9BD5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14999"/>
              </a:lnSpc>
              <a:defRPr/>
            </a:pPr>
            <a:r>
              <a:rPr lang="ru-RU" sz="1500" b="0" strike="noStrike" spc="-1">
                <a:solidFill>
                  <a:schemeClr val="dk1"/>
                </a:solidFill>
                <a:latin typeface="Century Gothic"/>
                <a:ea typeface="DejaVu Sans"/>
              </a:rPr>
              <a:t>Зарегистрироваться на ГИС Торги </a:t>
            </a:r>
            <a:endParaRPr lang="ru-RU" sz="15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88" name="Стрелка вниз 40"/>
          <p:cNvSpPr/>
          <p:nvPr/>
        </p:nvSpPr>
        <p:spPr bwMode="auto">
          <a:xfrm>
            <a:off x="5537700" y="4430302"/>
            <a:ext cx="318600" cy="350640"/>
          </a:xfrm>
          <a:prstGeom prst="downArrow">
            <a:avLst>
              <a:gd name="adj1" fmla="val 50000"/>
              <a:gd name="adj2" fmla="val 50000"/>
            </a:avLst>
          </a:prstGeom>
          <a:gradFill rotWithShape="0">
            <a:gsLst>
              <a:gs pos="0">
                <a:srgbClr val="71A6DA"/>
              </a:gs>
              <a:gs pos="100000">
                <a:srgbClr val="549ADA"/>
              </a:gs>
            </a:gsLst>
            <a:lin ang="5400000" scaled="1"/>
          </a:gradFill>
          <a:ln w="0">
            <a:noFill/>
          </a:ln>
          <a:effectLst>
            <a:outerShdw blurRad="57240" dist="19080" dir="5400000" algn="ctr" rotWithShape="0">
              <a:srgbClr val="000000">
                <a:alpha val="63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defRPr/>
            </a:pPr>
            <a:endParaRPr lang="ru-RU" sz="180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89" name="TextBox 42"/>
          <p:cNvSpPr/>
          <p:nvPr/>
        </p:nvSpPr>
        <p:spPr bwMode="auto">
          <a:xfrm>
            <a:off x="5686200" y="5539066"/>
            <a:ext cx="1094040" cy="51624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defRPr/>
            </a:pPr>
            <a:r>
              <a:rPr lang="ru-RU" sz="2800" b="1" strike="noStrike" spc="-1">
                <a:solidFill>
                  <a:schemeClr val="accent1"/>
                </a:solidFill>
                <a:latin typeface="Calibri"/>
                <a:ea typeface="DejaVu Sans"/>
              </a:rPr>
              <a:t>4 шаг </a:t>
            </a:r>
            <a:endParaRPr lang="ru-RU" sz="28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91" name="TextBox 44"/>
          <p:cNvSpPr/>
          <p:nvPr/>
        </p:nvSpPr>
        <p:spPr bwMode="auto">
          <a:xfrm>
            <a:off x="248418" y="7522402"/>
            <a:ext cx="1013400" cy="51624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defRPr/>
            </a:pPr>
            <a:r>
              <a:rPr lang="ru-RU" sz="2800" b="1" strike="noStrike" spc="-1">
                <a:solidFill>
                  <a:schemeClr val="accent1"/>
                </a:solidFill>
                <a:latin typeface="Calibri"/>
                <a:ea typeface="DejaVu Sans"/>
              </a:rPr>
              <a:t>5 шаг</a:t>
            </a:r>
            <a:endParaRPr lang="ru-RU" sz="28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92" name="TextBox 45"/>
          <p:cNvSpPr/>
          <p:nvPr/>
        </p:nvSpPr>
        <p:spPr bwMode="auto">
          <a:xfrm>
            <a:off x="1660680" y="7177737"/>
            <a:ext cx="5079240" cy="1014209"/>
          </a:xfrm>
          <a:prstGeom prst="rect">
            <a:avLst/>
          </a:prstGeom>
          <a:noFill/>
          <a:ln>
            <a:solidFill>
              <a:srgbClr val="5B9BD5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ru-RU" sz="1500" spc="-1">
                <a:solidFill>
                  <a:schemeClr val="dk1"/>
                </a:solidFill>
                <a:latin typeface="Century Gothic"/>
              </a:rPr>
              <a:t>Оплатить имущество не позднее 10 рабочих дней с даты заключения договора купли-продажи на основании сформированного счета с указанием уникального идентификатора начисления</a:t>
            </a:r>
            <a:endParaRPr lang="ru-RU" sz="15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93" name="Стрелка вниз 46"/>
          <p:cNvSpPr/>
          <p:nvPr/>
        </p:nvSpPr>
        <p:spPr bwMode="auto">
          <a:xfrm>
            <a:off x="5537700" y="8266817"/>
            <a:ext cx="318600" cy="350640"/>
          </a:xfrm>
          <a:prstGeom prst="downArrow">
            <a:avLst>
              <a:gd name="adj1" fmla="val 50000"/>
              <a:gd name="adj2" fmla="val 50000"/>
            </a:avLst>
          </a:prstGeom>
          <a:gradFill rotWithShape="0">
            <a:gsLst>
              <a:gs pos="0">
                <a:srgbClr val="71A6DA"/>
              </a:gs>
              <a:gs pos="100000">
                <a:srgbClr val="549ADA"/>
              </a:gs>
            </a:gsLst>
            <a:lin ang="5400000" scaled="1"/>
          </a:gradFill>
          <a:ln w="0">
            <a:noFill/>
          </a:ln>
          <a:effectLst>
            <a:outerShdw blurRad="57240" dist="19080" dir="5400000" algn="ctr" rotWithShape="0">
              <a:srgbClr val="000000">
                <a:alpha val="63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defRPr/>
            </a:pPr>
            <a:endParaRPr lang="ru-RU" sz="180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94" name="TextBox 47"/>
          <p:cNvSpPr/>
          <p:nvPr/>
        </p:nvSpPr>
        <p:spPr bwMode="auto">
          <a:xfrm>
            <a:off x="501840" y="8689626"/>
            <a:ext cx="5239260" cy="730225"/>
          </a:xfrm>
          <a:prstGeom prst="rect">
            <a:avLst/>
          </a:prstGeom>
          <a:noFill/>
          <a:ln>
            <a:solidFill>
              <a:srgbClr val="5B9BD5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  <a:defRPr/>
            </a:pPr>
            <a:r>
              <a:rPr lang="ru-RU" sz="1500" b="0" strike="noStrike" spc="-1">
                <a:solidFill>
                  <a:schemeClr val="dk1"/>
                </a:solidFill>
                <a:latin typeface="Century Gothic"/>
                <a:ea typeface="DejaVu Sans"/>
              </a:rPr>
              <a:t>Подписать акт приема-передачи в течение 3 рабочих дней со дня его направления продавцом в ГИС Торги или на бумажном носителе</a:t>
            </a:r>
            <a:endParaRPr lang="ru-RU" sz="15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95" name="Прямоугольник 48"/>
          <p:cNvSpPr/>
          <p:nvPr/>
        </p:nvSpPr>
        <p:spPr bwMode="auto">
          <a:xfrm>
            <a:off x="5781420" y="8798137"/>
            <a:ext cx="1013400" cy="51624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defRPr/>
            </a:pPr>
            <a:r>
              <a:rPr lang="ru-RU" sz="2800" b="1" strike="noStrike" spc="-1">
                <a:solidFill>
                  <a:schemeClr val="accent1"/>
                </a:solidFill>
                <a:latin typeface="Calibri"/>
                <a:ea typeface="DejaVu Sans"/>
              </a:rPr>
              <a:t>6 шаг</a:t>
            </a:r>
            <a:endParaRPr lang="ru-RU" sz="28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25" name="TextBox 43"/>
          <p:cNvSpPr/>
          <p:nvPr/>
        </p:nvSpPr>
        <p:spPr bwMode="auto">
          <a:xfrm>
            <a:off x="501840" y="4828417"/>
            <a:ext cx="5239260" cy="1937538"/>
          </a:xfrm>
          <a:prstGeom prst="rect">
            <a:avLst/>
          </a:prstGeom>
          <a:noFill/>
          <a:ln>
            <a:solidFill>
              <a:srgbClr val="5B9BD5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ru-RU" sz="1500" b="0" strike="noStrike" spc="-1">
                <a:solidFill>
                  <a:schemeClr val="dk1"/>
                </a:solidFill>
                <a:latin typeface="Century Gothic"/>
                <a:ea typeface="DejaVu Sans"/>
              </a:rPr>
              <a:t>Подать предложение о приобретении имущества (нажать кнопку «Купить») в срок и время, установленные в извещении о </a:t>
            </a:r>
            <a:r>
              <a:rPr lang="ru-RU" sz="1500" b="0" strike="noStrike" spc="-1">
                <a:solidFill>
                  <a:schemeClr val="dk1"/>
                </a:solidFill>
                <a:latin typeface="Century Gothic"/>
                <a:ea typeface="DejaVu Sans"/>
              </a:rPr>
              <a:t>реализации</a:t>
            </a:r>
            <a:r>
              <a:rPr lang="ru-RU" sz="1500" spc="-1">
                <a:solidFill>
                  <a:schemeClr val="dk1"/>
                </a:solidFill>
                <a:latin typeface="Century Gothic"/>
              </a:rPr>
              <a:t>. Договор купли-продажи заключается на платформе ГИС Торги автоматически и подписывается усиленной квалифицированной электронной подписью лицом, подавшим предложение на приобретение имущества первым (нажавшим кнопку «Купить»)</a:t>
            </a:r>
            <a:endParaRPr lang="ru-RU" sz="1500" b="0" strike="noStrike" spc="-1">
              <a:solidFill>
                <a:srgbClr val="000000"/>
              </a:solidFill>
              <a:latin typeface="XO Orie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 advClick="1" advTm="19000">
        <p:wipe dir="l"/>
      </p:transition>
    </mc:Choice>
    <mc:Fallback>
      <p:transition spd="med" advClick="1" advTm="19000">
        <p:wipe dir="l"/>
      </p:transition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7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5" dur="125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20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25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28" dur="125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33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38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41" dur="125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1" fill="hold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46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51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1" fill="hold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56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61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64" dur="125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1" fill="hold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69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74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77" dur="125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1" fill="hold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8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1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85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90" dur="1250"/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250"/>
                            </p:stCondLst>
                            <p:childTnLst>
                              <p:par>
                                <p:cTn id="9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94" dur="1500"/>
                                        <p:tgtEl>
                                          <p:spTgt spid="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6" presetClass="emph" repeatCount="200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 additive="repl">
                                        <p:cTn id="96" dur="2000"/>
                                        <p:tgtEl>
                                          <p:spTgt spid="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7" dur="1000" autoRev="1" fill="hold"/>
                                        <p:tgtEl>
                                          <p:spTgt spid="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98" presetID="26" presetClass="emph" repeatCount="200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 additive="repl">
                                        <p:cTn id="99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0" dur="1000" autoRev="1" fill="hold"/>
                                        <p:tgtEl>
                                          <p:spTgt spid="7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0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03" dur="12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6" name="TextBox 5"/>
          <p:cNvSpPr/>
          <p:nvPr/>
        </p:nvSpPr>
        <p:spPr bwMode="auto">
          <a:xfrm>
            <a:off x="5924520" y="1492200"/>
            <a:ext cx="313560" cy="36432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  <a:ea typeface="DejaVu Sans"/>
            </a:endParaRPr>
          </a:p>
        </p:txBody>
      </p:sp>
      <p:pic>
        <p:nvPicPr>
          <p:cNvPr id="97" name="Рисунок 2"/>
          <p:cNvPicPr/>
          <p:nvPr/>
        </p:nvPicPr>
        <p:blipFill>
          <a:blip r:embed="rId2"/>
          <a:stretch/>
        </p:blipFill>
        <p:spPr bwMode="auto">
          <a:xfrm rot="5400000">
            <a:off x="3098160" y="-2039040"/>
            <a:ext cx="662040" cy="6850800"/>
          </a:xfrm>
          <a:prstGeom prst="rect">
            <a:avLst/>
          </a:prstGeom>
          <a:ln w="0">
            <a:noFill/>
          </a:ln>
        </p:spPr>
      </p:pic>
      <p:sp>
        <p:nvSpPr>
          <p:cNvPr id="98" name="Прямоугольник 3"/>
          <p:cNvSpPr/>
          <p:nvPr/>
        </p:nvSpPr>
        <p:spPr bwMode="auto">
          <a:xfrm>
            <a:off x="103680" y="487080"/>
            <a:ext cx="5413680" cy="5022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>
              <a:lnSpc>
                <a:spcPct val="90000"/>
              </a:lnSpc>
              <a:defRPr/>
            </a:pPr>
            <a:r>
              <a:rPr lang="ru-RU" sz="2400" b="1" strike="noStrike" spc="-1">
                <a:solidFill>
                  <a:srgbClr val="000000"/>
                </a:solidFill>
                <a:latin typeface="Arial Narrow"/>
                <a:ea typeface="DejaVu Sans"/>
              </a:rPr>
              <a:t>Как приобрести имущество на аукционе?</a:t>
            </a:r>
            <a:endParaRPr lang="ru-RU" sz="2400" b="0" strike="noStrike" spc="-1">
              <a:solidFill>
                <a:srgbClr val="000000"/>
              </a:solidFill>
              <a:latin typeface="XO Oriel"/>
            </a:endParaRPr>
          </a:p>
        </p:txBody>
      </p:sp>
      <p:pic>
        <p:nvPicPr>
          <p:cNvPr id="99" name="Рисунок 4"/>
          <p:cNvPicPr/>
          <p:nvPr/>
        </p:nvPicPr>
        <p:blipFill>
          <a:blip r:embed="rId3"/>
          <a:stretch/>
        </p:blipFill>
        <p:spPr bwMode="auto">
          <a:xfrm>
            <a:off x="5924520" y="175320"/>
            <a:ext cx="660600" cy="745920"/>
          </a:xfrm>
          <a:prstGeom prst="rect">
            <a:avLst/>
          </a:prstGeom>
          <a:ln w="0">
            <a:noFill/>
          </a:ln>
        </p:spPr>
      </p:pic>
      <p:sp>
        <p:nvSpPr>
          <p:cNvPr id="100" name="TextBox 13"/>
          <p:cNvSpPr/>
          <p:nvPr/>
        </p:nvSpPr>
        <p:spPr bwMode="auto">
          <a:xfrm>
            <a:off x="1992960" y="9242640"/>
            <a:ext cx="4468680" cy="1002240"/>
          </a:xfrm>
          <a:prstGeom prst="rect">
            <a:avLst/>
          </a:prstGeom>
          <a:solidFill>
            <a:schemeClr val="bg1"/>
          </a:solidFill>
          <a:ln w="19050">
            <a:solidFill>
              <a:srgbClr val="9DC3E6"/>
            </a:solidFill>
            <a:prstDash val="dash"/>
            <a:round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ru-RU" sz="1200" b="1" i="1" strike="noStrike" spc="-1">
                <a:solidFill>
                  <a:schemeClr val="accent1">
                    <a:lumMod val="60000"/>
                    <a:lumOff val="40000"/>
                  </a:schemeClr>
                </a:solidFill>
                <a:latin typeface="Century Gothic"/>
                <a:ea typeface="DejaVu Sans"/>
              </a:rPr>
              <a:t>Обратите внимание:</a:t>
            </a:r>
            <a:endParaRPr lang="ru-RU" sz="1200" b="0" strike="noStrike" spc="-1">
              <a:solidFill>
                <a:srgbClr val="000000"/>
              </a:solidFill>
              <a:latin typeface="XO Oriel"/>
            </a:endParaRPr>
          </a:p>
          <a:p>
            <a:pPr>
              <a:lnSpc>
                <a:spcPct val="100000"/>
              </a:lnSpc>
              <a:defRPr/>
            </a:pPr>
            <a:r>
              <a:rPr lang="ru-RU" sz="1200" b="1" strike="noStrike" spc="-1">
                <a:solidFill>
                  <a:srgbClr val="000000"/>
                </a:solidFill>
                <a:latin typeface="Century Gothic"/>
                <a:ea typeface="DejaVu Sans"/>
              </a:rPr>
              <a:t>Допускается взимание платы за проведение аукциона с победителя аукциона в порядке, установленном постановлением Правительства РФ </a:t>
            </a:r>
            <a:endParaRPr lang="ru-RU" sz="1200" b="0" strike="noStrike" spc="-1">
              <a:solidFill>
                <a:srgbClr val="000000"/>
              </a:solidFill>
              <a:latin typeface="XO Oriel"/>
            </a:endParaRPr>
          </a:p>
          <a:p>
            <a:pPr>
              <a:lnSpc>
                <a:spcPct val="100000"/>
              </a:lnSpc>
              <a:defRPr/>
            </a:pPr>
            <a:r>
              <a:rPr lang="ru-RU" sz="1200" b="1" strike="noStrike" spc="-1">
                <a:solidFill>
                  <a:srgbClr val="000000"/>
                </a:solidFill>
                <a:latin typeface="Century Gothic"/>
                <a:ea typeface="DejaVu Sans"/>
              </a:rPr>
              <a:t>от 10.05.2018 № 564</a:t>
            </a:r>
            <a:endParaRPr lang="ru-RU" sz="12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101" name="Рисунок 14"/>
          <p:cNvSpPr/>
          <p:nvPr/>
        </p:nvSpPr>
        <p:spPr bwMode="auto">
          <a:xfrm>
            <a:off x="5847120" y="8975520"/>
            <a:ext cx="468360" cy="468360"/>
          </a:xfrm>
          <a:prstGeom prst="flowChartConnector">
            <a:avLst/>
          </a:prstGeom>
          <a:blipFill>
            <a:blip r:embed="rId4"/>
            <a:stretch/>
          </a:blipFill>
          <a:ln w="0">
            <a:noFill/>
          </a:ln>
          <a:effectLst>
            <a:outerShdw blurRad="50760" dist="50760" dir="5400000" algn="ctr" rotWithShape="0">
              <a:srgbClr val="000000">
                <a:alpha val="0"/>
              </a:srgbClr>
            </a:outerShdw>
          </a:effectLst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  <a:defRPr/>
            </a:pPr>
            <a:endParaRPr lang="ru-RU" sz="1800" b="0" strike="noStrike" spc="-1">
              <a:solidFill>
                <a:srgbClr val="000000"/>
              </a:solidFill>
              <a:latin typeface="XO Oriel"/>
              <a:ea typeface="DejaVu Sans"/>
            </a:endParaRPr>
          </a:p>
        </p:txBody>
      </p:sp>
      <p:sp>
        <p:nvSpPr>
          <p:cNvPr id="102" name="TextBox 10"/>
          <p:cNvSpPr/>
          <p:nvPr/>
        </p:nvSpPr>
        <p:spPr bwMode="auto">
          <a:xfrm>
            <a:off x="167400" y="1872000"/>
            <a:ext cx="1013400" cy="51624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defRPr/>
            </a:pPr>
            <a:r>
              <a:rPr lang="ru-RU" sz="2800" b="1" strike="noStrike" spc="-1">
                <a:solidFill>
                  <a:schemeClr val="accent1"/>
                </a:solidFill>
                <a:latin typeface="Calibri"/>
                <a:ea typeface="DejaVu Sans"/>
              </a:rPr>
              <a:t>1 шаг</a:t>
            </a:r>
            <a:endParaRPr lang="ru-RU" sz="28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103" name="TextBox 18"/>
          <p:cNvSpPr/>
          <p:nvPr/>
        </p:nvSpPr>
        <p:spPr bwMode="auto">
          <a:xfrm>
            <a:off x="5646240" y="2700000"/>
            <a:ext cx="1094040" cy="51624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defRPr/>
            </a:pPr>
            <a:r>
              <a:rPr lang="ru-RU" sz="2800" b="1" strike="noStrike" spc="-1">
                <a:solidFill>
                  <a:schemeClr val="accent1"/>
                </a:solidFill>
                <a:latin typeface="Calibri"/>
                <a:ea typeface="DejaVu Sans"/>
              </a:rPr>
              <a:t>2 шаг </a:t>
            </a:r>
            <a:endParaRPr lang="ru-RU" sz="28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104" name="TextBox 20"/>
          <p:cNvSpPr/>
          <p:nvPr/>
        </p:nvSpPr>
        <p:spPr bwMode="auto">
          <a:xfrm>
            <a:off x="300600" y="2673781"/>
            <a:ext cx="5211360" cy="321711"/>
          </a:xfrm>
          <a:prstGeom prst="rect">
            <a:avLst/>
          </a:prstGeom>
          <a:noFill/>
          <a:ln>
            <a:solidFill>
              <a:srgbClr val="5B9BD5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>
              <a:defRPr/>
            </a:pPr>
            <a:r>
              <a:rPr lang="ru-RU" sz="1500" b="0" strike="noStrike" spc="-1">
                <a:solidFill>
                  <a:schemeClr val="dk1"/>
                </a:solidFill>
                <a:latin typeface="Century Gothic"/>
                <a:ea typeface="DejaVu Sans"/>
              </a:rPr>
              <a:t>Получить ЭЦП, зарегистрироваться</a:t>
            </a:r>
            <a:r>
              <a:rPr lang="ru-RU" sz="1500" b="0" strike="noStrike" spc="-1">
                <a:solidFill>
                  <a:srgbClr val="000000"/>
                </a:solidFill>
                <a:latin typeface="Century Gothic"/>
                <a:ea typeface="DejaVu Sans"/>
              </a:rPr>
              <a:t> на ГИС Торги</a:t>
            </a:r>
            <a:endParaRPr lang="ru-RU" sz="15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105" name="TextBox 21"/>
          <p:cNvSpPr/>
          <p:nvPr/>
        </p:nvSpPr>
        <p:spPr bwMode="auto">
          <a:xfrm>
            <a:off x="203040" y="3312265"/>
            <a:ext cx="1013400" cy="51624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defRPr/>
            </a:pPr>
            <a:r>
              <a:rPr lang="ru-RU" sz="2800" b="1" strike="noStrike" spc="-1">
                <a:solidFill>
                  <a:schemeClr val="accent1"/>
                </a:solidFill>
                <a:latin typeface="Calibri"/>
                <a:ea typeface="DejaVu Sans"/>
              </a:rPr>
              <a:t>3 шаг</a:t>
            </a:r>
            <a:endParaRPr lang="ru-RU" sz="28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106" name="TextBox 22"/>
          <p:cNvSpPr/>
          <p:nvPr/>
        </p:nvSpPr>
        <p:spPr bwMode="auto">
          <a:xfrm>
            <a:off x="1180800" y="3428959"/>
            <a:ext cx="5057280" cy="321711"/>
          </a:xfrm>
          <a:prstGeom prst="rect">
            <a:avLst/>
          </a:prstGeom>
          <a:noFill/>
          <a:ln>
            <a:solidFill>
              <a:srgbClr val="5B9BD5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ru-RU" sz="1500" b="0" strike="noStrike" spc="-1">
                <a:solidFill>
                  <a:schemeClr val="dk1"/>
                </a:solidFill>
                <a:latin typeface="Century Gothic"/>
                <a:ea typeface="DejaVu Sans"/>
              </a:rPr>
              <a:t>Подать заявку в срок, установленный в извещении</a:t>
            </a:r>
            <a:endParaRPr lang="ru-RU" sz="15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107" name="TextBox 23"/>
          <p:cNvSpPr/>
          <p:nvPr/>
        </p:nvSpPr>
        <p:spPr bwMode="auto">
          <a:xfrm>
            <a:off x="5646240" y="4249548"/>
            <a:ext cx="1094040" cy="51624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defRPr/>
            </a:pPr>
            <a:r>
              <a:rPr lang="ru-RU" sz="2800" b="1" strike="noStrike" spc="-1">
                <a:solidFill>
                  <a:schemeClr val="accent1"/>
                </a:solidFill>
                <a:latin typeface="Calibri"/>
                <a:ea typeface="DejaVu Sans"/>
              </a:rPr>
              <a:t>4 шаг </a:t>
            </a:r>
            <a:endParaRPr lang="ru-RU" sz="28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108" name="TextBox 24"/>
          <p:cNvSpPr/>
          <p:nvPr/>
        </p:nvSpPr>
        <p:spPr bwMode="auto">
          <a:xfrm>
            <a:off x="300600" y="4163295"/>
            <a:ext cx="5219640" cy="783376"/>
          </a:xfrm>
          <a:prstGeom prst="rect">
            <a:avLst/>
          </a:prstGeom>
          <a:noFill/>
          <a:ln>
            <a:solidFill>
              <a:srgbClr val="5B9BD5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ru-RU" sz="1500" b="0" strike="noStrike" spc="-1">
                <a:solidFill>
                  <a:schemeClr val="dk1"/>
                </a:solidFill>
                <a:latin typeface="Century Gothic"/>
                <a:ea typeface="DejaVu Sans"/>
              </a:rPr>
              <a:t>Внести задаток в сроки и порядке, указанные в извещении о проведении торгов (перечень банков представлен ниже)</a:t>
            </a:r>
            <a:endParaRPr lang="ru-RU" sz="15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109" name="TextBox 25"/>
          <p:cNvSpPr/>
          <p:nvPr/>
        </p:nvSpPr>
        <p:spPr bwMode="auto">
          <a:xfrm>
            <a:off x="203040" y="5281461"/>
            <a:ext cx="1013400" cy="51624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defRPr/>
            </a:pPr>
            <a:r>
              <a:rPr lang="ru-RU" sz="2800" b="1" strike="noStrike" spc="-1">
                <a:solidFill>
                  <a:schemeClr val="accent1"/>
                </a:solidFill>
                <a:latin typeface="Calibri"/>
                <a:ea typeface="DejaVu Sans"/>
              </a:rPr>
              <a:t>5 шаг</a:t>
            </a:r>
            <a:endParaRPr lang="ru-RU" sz="28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110" name="TextBox 26"/>
          <p:cNvSpPr/>
          <p:nvPr/>
        </p:nvSpPr>
        <p:spPr bwMode="auto">
          <a:xfrm>
            <a:off x="1180800" y="5378726"/>
            <a:ext cx="5276520" cy="321711"/>
          </a:xfrm>
          <a:prstGeom prst="rect">
            <a:avLst/>
          </a:prstGeom>
          <a:noFill/>
          <a:ln>
            <a:solidFill>
              <a:srgbClr val="5B9BD5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ru-RU" sz="1500" b="0" strike="noStrike" spc="-1">
                <a:solidFill>
                  <a:schemeClr val="dk1"/>
                </a:solidFill>
                <a:latin typeface="Century Gothic"/>
                <a:ea typeface="DejaVu Sans"/>
              </a:rPr>
              <a:t>Принять участие в торгах по продаже имущества</a:t>
            </a:r>
            <a:endParaRPr lang="ru-RU" sz="15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111" name="TextBox 27"/>
          <p:cNvSpPr/>
          <p:nvPr/>
        </p:nvSpPr>
        <p:spPr bwMode="auto">
          <a:xfrm>
            <a:off x="5686560" y="6236106"/>
            <a:ext cx="1013400" cy="51624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defRPr/>
            </a:pPr>
            <a:r>
              <a:rPr lang="ru-RU" sz="2800" b="1" strike="noStrike" spc="-1">
                <a:solidFill>
                  <a:schemeClr val="accent1"/>
                </a:solidFill>
                <a:latin typeface="Calibri"/>
                <a:ea typeface="DejaVu Sans"/>
              </a:rPr>
              <a:t>6 шаг</a:t>
            </a:r>
            <a:endParaRPr lang="ru-RU" sz="28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112" name="TextBox 28"/>
          <p:cNvSpPr/>
          <p:nvPr/>
        </p:nvSpPr>
        <p:spPr bwMode="auto">
          <a:xfrm>
            <a:off x="300600" y="6122717"/>
            <a:ext cx="5219640" cy="783376"/>
          </a:xfrm>
          <a:prstGeom prst="rect">
            <a:avLst/>
          </a:prstGeom>
          <a:noFill/>
          <a:ln>
            <a:solidFill>
              <a:srgbClr val="5B9BD5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ru-RU" sz="1500" b="0" strike="noStrike" spc="-1">
                <a:solidFill>
                  <a:schemeClr val="dk1"/>
                </a:solidFill>
                <a:latin typeface="Century Gothic"/>
                <a:ea typeface="DejaVu Sans"/>
              </a:rPr>
              <a:t>Заключить договор купли-продажи, подписав его ЭЦП (не ранее 10 рабочих дней и не позднее 15 рабочих дней со дня подведения итогов аукциона) </a:t>
            </a:r>
            <a:endParaRPr lang="ru-RU" sz="15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113" name="Прямоугольник 29"/>
          <p:cNvSpPr/>
          <p:nvPr/>
        </p:nvSpPr>
        <p:spPr bwMode="auto">
          <a:xfrm>
            <a:off x="300600" y="8371496"/>
            <a:ext cx="5219640" cy="552544"/>
          </a:xfrm>
          <a:prstGeom prst="rect">
            <a:avLst/>
          </a:prstGeom>
          <a:noFill/>
          <a:ln>
            <a:solidFill>
              <a:srgbClr val="5B9BD5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ru-RU" sz="1500" b="0" strike="noStrike" spc="-1">
                <a:solidFill>
                  <a:schemeClr val="dk1"/>
                </a:solidFill>
                <a:latin typeface="Century Gothic"/>
                <a:ea typeface="DejaVu Sans"/>
              </a:rPr>
              <a:t>Получить имущество по акту приема-передачи (по месту нахождения имущества)</a:t>
            </a:r>
            <a:endParaRPr lang="ru-RU" sz="15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114" name="Стрелка вниз 34"/>
          <p:cNvSpPr/>
          <p:nvPr/>
        </p:nvSpPr>
        <p:spPr bwMode="auto">
          <a:xfrm>
            <a:off x="1389960" y="5739081"/>
            <a:ext cx="334439" cy="364680"/>
          </a:xfrm>
          <a:prstGeom prst="downArrow">
            <a:avLst>
              <a:gd name="adj1" fmla="val 50000"/>
              <a:gd name="adj2" fmla="val 50000"/>
            </a:avLst>
          </a:prstGeom>
          <a:gradFill rotWithShape="0">
            <a:gsLst>
              <a:gs pos="0">
                <a:srgbClr val="71A6DA"/>
              </a:gs>
              <a:gs pos="100000">
                <a:srgbClr val="549ADA"/>
              </a:gs>
            </a:gsLst>
            <a:lin ang="5400000" scaled="1"/>
          </a:gradFill>
          <a:ln w="0">
            <a:noFill/>
          </a:ln>
          <a:effectLst>
            <a:outerShdw blurRad="57240" dist="19080" dir="5400000" algn="ctr" rotWithShape="0">
              <a:srgbClr val="000000">
                <a:alpha val="63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defRPr/>
            </a:pPr>
            <a:endParaRPr lang="ru-RU" sz="180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115" name="Стрелка вниз 35"/>
          <p:cNvSpPr/>
          <p:nvPr/>
        </p:nvSpPr>
        <p:spPr bwMode="auto">
          <a:xfrm>
            <a:off x="5174280" y="4994347"/>
            <a:ext cx="334439" cy="293040"/>
          </a:xfrm>
          <a:prstGeom prst="downArrow">
            <a:avLst>
              <a:gd name="adj1" fmla="val 50000"/>
              <a:gd name="adj2" fmla="val 50000"/>
            </a:avLst>
          </a:prstGeom>
          <a:gradFill rotWithShape="0">
            <a:gsLst>
              <a:gs pos="0">
                <a:srgbClr val="71A6DA"/>
              </a:gs>
              <a:gs pos="100000">
                <a:srgbClr val="549ADA"/>
              </a:gs>
            </a:gsLst>
            <a:lin ang="5400000" scaled="1"/>
          </a:gradFill>
          <a:ln w="0">
            <a:noFill/>
          </a:ln>
          <a:effectLst>
            <a:outerShdw blurRad="57240" dist="19080" dir="5400000" algn="ctr" rotWithShape="0">
              <a:srgbClr val="000000">
                <a:alpha val="63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defRPr/>
            </a:pPr>
            <a:endParaRPr lang="ru-RU" sz="180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116" name="Стрелка вниз 36"/>
          <p:cNvSpPr/>
          <p:nvPr/>
        </p:nvSpPr>
        <p:spPr bwMode="auto">
          <a:xfrm>
            <a:off x="1389960" y="3769626"/>
            <a:ext cx="334439" cy="364680"/>
          </a:xfrm>
          <a:prstGeom prst="downArrow">
            <a:avLst>
              <a:gd name="adj1" fmla="val 50000"/>
              <a:gd name="adj2" fmla="val 50000"/>
            </a:avLst>
          </a:prstGeom>
          <a:gradFill rotWithShape="0">
            <a:gsLst>
              <a:gs pos="0">
                <a:srgbClr val="71A6DA"/>
              </a:gs>
              <a:gs pos="100000">
                <a:srgbClr val="549ADA"/>
              </a:gs>
            </a:gsLst>
            <a:lin ang="5400000" scaled="1"/>
          </a:gradFill>
          <a:ln w="0">
            <a:noFill/>
          </a:ln>
          <a:effectLst>
            <a:outerShdw blurRad="57240" dist="19080" dir="5400000" algn="ctr" rotWithShape="0">
              <a:srgbClr val="000000">
                <a:alpha val="63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defRPr/>
            </a:pPr>
            <a:endParaRPr lang="ru-RU" sz="180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117" name="Стрелка вниз 37"/>
          <p:cNvSpPr/>
          <p:nvPr/>
        </p:nvSpPr>
        <p:spPr bwMode="auto">
          <a:xfrm>
            <a:off x="5174280" y="3014432"/>
            <a:ext cx="334439" cy="364680"/>
          </a:xfrm>
          <a:prstGeom prst="downArrow">
            <a:avLst>
              <a:gd name="adj1" fmla="val 50000"/>
              <a:gd name="adj2" fmla="val 50000"/>
            </a:avLst>
          </a:prstGeom>
          <a:gradFill rotWithShape="0">
            <a:gsLst>
              <a:gs pos="0">
                <a:srgbClr val="71A6DA"/>
              </a:gs>
              <a:gs pos="100000">
                <a:srgbClr val="549ADA"/>
              </a:gs>
            </a:gsLst>
            <a:lin ang="5400000" scaled="1"/>
          </a:gradFill>
          <a:ln w="0">
            <a:noFill/>
          </a:ln>
          <a:effectLst>
            <a:outerShdw blurRad="57240" dist="19080" dir="5400000" algn="ctr" rotWithShape="0">
              <a:srgbClr val="000000">
                <a:alpha val="63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defRPr/>
            </a:pPr>
            <a:endParaRPr lang="ru-RU" sz="180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118" name="Стрелка вниз 38"/>
          <p:cNvSpPr/>
          <p:nvPr/>
        </p:nvSpPr>
        <p:spPr bwMode="auto">
          <a:xfrm>
            <a:off x="1389960" y="2368302"/>
            <a:ext cx="334439" cy="298782"/>
          </a:xfrm>
          <a:prstGeom prst="downArrow">
            <a:avLst>
              <a:gd name="adj1" fmla="val 50000"/>
              <a:gd name="adj2" fmla="val 50000"/>
            </a:avLst>
          </a:prstGeom>
          <a:gradFill rotWithShape="0">
            <a:gsLst>
              <a:gs pos="0">
                <a:srgbClr val="71A6DA"/>
              </a:gs>
              <a:gs pos="100000">
                <a:srgbClr val="549ADA"/>
              </a:gs>
            </a:gsLst>
            <a:lin ang="5400000" scaled="1"/>
          </a:gradFill>
          <a:ln w="0">
            <a:noFill/>
          </a:ln>
          <a:effectLst>
            <a:outerShdw blurRad="57240" dist="19080" dir="5400000" algn="ctr" rotWithShape="0">
              <a:srgbClr val="000000">
                <a:alpha val="63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defRPr/>
            </a:pPr>
            <a:endParaRPr lang="ru-RU" sz="180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119" name="TextBox 30"/>
          <p:cNvSpPr/>
          <p:nvPr/>
        </p:nvSpPr>
        <p:spPr bwMode="auto">
          <a:xfrm>
            <a:off x="1992960" y="11515320"/>
            <a:ext cx="4468680" cy="454680"/>
          </a:xfrm>
          <a:prstGeom prst="rect">
            <a:avLst/>
          </a:prstGeom>
          <a:solidFill>
            <a:schemeClr val="bg1"/>
          </a:solidFill>
          <a:ln w="19050">
            <a:solidFill>
              <a:srgbClr val="9DC3E6"/>
            </a:solidFill>
            <a:prstDash val="dash"/>
            <a:round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ru-RU" sz="1200" b="1" i="1" strike="noStrike" spc="-1">
                <a:solidFill>
                  <a:schemeClr val="accent1">
                    <a:lumMod val="60000"/>
                    <a:lumOff val="40000"/>
                  </a:schemeClr>
                </a:solidFill>
                <a:latin typeface="Century Gothic"/>
                <a:ea typeface="DejaVu Sans"/>
              </a:rPr>
              <a:t>Важно:</a:t>
            </a:r>
            <a:endParaRPr lang="ru-RU" sz="1200" b="0" strike="noStrike" spc="-1">
              <a:solidFill>
                <a:srgbClr val="000000"/>
              </a:solidFill>
              <a:latin typeface="XO Oriel"/>
            </a:endParaRPr>
          </a:p>
          <a:p>
            <a:pPr>
              <a:lnSpc>
                <a:spcPct val="100000"/>
              </a:lnSpc>
              <a:defRPr/>
            </a:pPr>
            <a:r>
              <a:rPr lang="ru-RU" sz="1200" b="1" strike="noStrike" spc="-1">
                <a:solidFill>
                  <a:srgbClr val="000000"/>
                </a:solidFill>
                <a:latin typeface="Century Gothic"/>
                <a:ea typeface="DejaVu Sans"/>
              </a:rPr>
              <a:t>Одно лицо имеет право подать только одну заявку</a:t>
            </a:r>
            <a:endParaRPr lang="ru-RU" sz="12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120" name="Прямоугольник 6"/>
          <p:cNvSpPr/>
          <p:nvPr/>
        </p:nvSpPr>
        <p:spPr bwMode="auto">
          <a:xfrm>
            <a:off x="1180800" y="2006280"/>
            <a:ext cx="5063400" cy="333720"/>
          </a:xfrm>
          <a:prstGeom prst="rect">
            <a:avLst/>
          </a:prstGeom>
          <a:noFill/>
          <a:ln>
            <a:solidFill>
              <a:srgbClr val="5B9BD5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ru-RU" sz="1500" b="0" strike="noStrike" spc="-1">
                <a:solidFill>
                  <a:schemeClr val="dk1"/>
                </a:solidFill>
                <a:latin typeface="Century Gothic"/>
                <a:ea typeface="DejaVu Sans"/>
              </a:rPr>
              <a:t>Ознакомиться с информационным сообщением </a:t>
            </a:r>
            <a:endParaRPr lang="ru-RU" sz="15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121" name="Прямоугольник 7"/>
          <p:cNvSpPr/>
          <p:nvPr/>
        </p:nvSpPr>
        <p:spPr bwMode="auto">
          <a:xfrm>
            <a:off x="203040" y="7401859"/>
            <a:ext cx="1013400" cy="51624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defRPr/>
            </a:pPr>
            <a:r>
              <a:rPr lang="ru-RU" sz="2800" b="1" strike="noStrike" spc="-1">
                <a:solidFill>
                  <a:schemeClr val="accent1"/>
                </a:solidFill>
                <a:latin typeface="Calibri"/>
                <a:ea typeface="DejaVu Sans"/>
              </a:rPr>
              <a:t>7 шаг</a:t>
            </a:r>
            <a:endParaRPr lang="ru-RU" sz="28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122" name="Стрелка вниз 8"/>
          <p:cNvSpPr/>
          <p:nvPr/>
        </p:nvSpPr>
        <p:spPr bwMode="auto">
          <a:xfrm>
            <a:off x="5174280" y="6942729"/>
            <a:ext cx="337680" cy="370800"/>
          </a:xfrm>
          <a:prstGeom prst="downArrow">
            <a:avLst>
              <a:gd name="adj1" fmla="val 50000"/>
              <a:gd name="adj2" fmla="val 50000"/>
            </a:avLst>
          </a:prstGeom>
          <a:gradFill rotWithShape="0">
            <a:gsLst>
              <a:gs pos="0">
                <a:srgbClr val="71A6DA"/>
              </a:gs>
              <a:gs pos="100000">
                <a:srgbClr val="549ADA"/>
              </a:gs>
            </a:gsLst>
            <a:lin ang="5400000" scaled="1"/>
          </a:gradFill>
          <a:ln w="0">
            <a:noFill/>
          </a:ln>
          <a:effectLst>
            <a:outerShdw blurRad="57240" dist="19080" dir="5400000" algn="ctr" rotWithShape="0">
              <a:srgbClr val="000000">
                <a:alpha val="63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defRPr/>
            </a:pPr>
            <a:endParaRPr lang="ru-RU" sz="180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123" name="TextBox 31"/>
          <p:cNvSpPr/>
          <p:nvPr/>
        </p:nvSpPr>
        <p:spPr bwMode="auto">
          <a:xfrm>
            <a:off x="1180800" y="7387566"/>
            <a:ext cx="5276520" cy="552544"/>
          </a:xfrm>
          <a:prstGeom prst="rect">
            <a:avLst/>
          </a:prstGeom>
          <a:noFill/>
          <a:ln>
            <a:solidFill>
              <a:srgbClr val="5B9BD5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ru-RU" sz="1500" b="0" strike="noStrike" spc="-1">
                <a:solidFill>
                  <a:srgbClr val="000000"/>
                </a:solidFill>
                <a:latin typeface="Century Gothic"/>
                <a:ea typeface="DejaVu Sans"/>
              </a:rPr>
              <a:t>Оплатить имущество </a:t>
            </a:r>
            <a:r>
              <a:rPr lang="ru-RU" sz="1500" b="0" strike="noStrike" spc="-1">
                <a:solidFill>
                  <a:schemeClr val="dk1"/>
                </a:solidFill>
                <a:latin typeface="Century Gothic"/>
                <a:ea typeface="DejaVu Sans"/>
              </a:rPr>
              <a:t>(не позднее 10 рабочих дней с даты заключения договора купли-продажи)</a:t>
            </a:r>
            <a:endParaRPr lang="ru-RU" sz="15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124" name="Стрелка вниз 32"/>
          <p:cNvSpPr/>
          <p:nvPr/>
        </p:nvSpPr>
        <p:spPr bwMode="auto">
          <a:xfrm>
            <a:off x="1389960" y="7962784"/>
            <a:ext cx="337680" cy="370800"/>
          </a:xfrm>
          <a:prstGeom prst="downArrow">
            <a:avLst>
              <a:gd name="adj1" fmla="val 50000"/>
              <a:gd name="adj2" fmla="val 50000"/>
            </a:avLst>
          </a:prstGeom>
          <a:gradFill rotWithShape="0">
            <a:gsLst>
              <a:gs pos="0">
                <a:srgbClr val="71A6DA"/>
              </a:gs>
              <a:gs pos="100000">
                <a:srgbClr val="549ADA"/>
              </a:gs>
            </a:gsLst>
            <a:lin ang="5400000" scaled="1"/>
          </a:gradFill>
          <a:ln w="0">
            <a:noFill/>
          </a:ln>
          <a:effectLst>
            <a:outerShdw blurRad="57240" dist="19080" dir="5400000" algn="ctr" rotWithShape="0">
              <a:srgbClr val="000000">
                <a:alpha val="63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defRPr/>
            </a:pPr>
            <a:endParaRPr lang="ru-RU" sz="180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125" name="Прямоугольник 33"/>
          <p:cNvSpPr/>
          <p:nvPr/>
        </p:nvSpPr>
        <p:spPr bwMode="auto">
          <a:xfrm>
            <a:off x="5686560" y="8389648"/>
            <a:ext cx="1013400" cy="51624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defRPr/>
            </a:pPr>
            <a:r>
              <a:rPr lang="ru-RU" sz="2800" b="1" strike="noStrike" spc="-1">
                <a:solidFill>
                  <a:schemeClr val="accent1"/>
                </a:solidFill>
                <a:latin typeface="Calibri"/>
                <a:ea typeface="DejaVu Sans"/>
              </a:rPr>
              <a:t>8 шаг</a:t>
            </a:r>
            <a:endParaRPr lang="ru-RU" sz="28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126" name="TextBox 39"/>
          <p:cNvSpPr/>
          <p:nvPr/>
        </p:nvSpPr>
        <p:spPr bwMode="auto">
          <a:xfrm>
            <a:off x="203040" y="10563480"/>
            <a:ext cx="4468680" cy="819720"/>
          </a:xfrm>
          <a:prstGeom prst="rect">
            <a:avLst/>
          </a:prstGeom>
          <a:solidFill>
            <a:schemeClr val="bg1"/>
          </a:solidFill>
          <a:ln w="19050">
            <a:solidFill>
              <a:srgbClr val="9DC3E6"/>
            </a:solidFill>
            <a:prstDash val="dash"/>
            <a:round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ru-RU" sz="1200" b="1" i="1" strike="noStrike" spc="-1">
                <a:solidFill>
                  <a:schemeClr val="accent1">
                    <a:lumMod val="60000"/>
                    <a:lumOff val="40000"/>
                  </a:schemeClr>
                </a:solidFill>
                <a:latin typeface="Century Gothic"/>
                <a:ea typeface="DejaVu Sans"/>
              </a:rPr>
              <a:t>Важно:</a:t>
            </a:r>
            <a:endParaRPr lang="ru-RU" sz="1200" b="0" strike="noStrike" spc="-1">
              <a:solidFill>
                <a:srgbClr val="000000"/>
              </a:solidFill>
              <a:latin typeface="XO Oriel"/>
            </a:endParaRPr>
          </a:p>
          <a:p>
            <a:pPr>
              <a:lnSpc>
                <a:spcPct val="100000"/>
              </a:lnSpc>
              <a:defRPr/>
            </a:pPr>
            <a:r>
              <a:rPr lang="ru-RU" sz="1200" b="1" strike="noStrike" spc="-1">
                <a:solidFill>
                  <a:srgbClr val="000000"/>
                </a:solidFill>
                <a:latin typeface="Century Gothic"/>
                <a:ea typeface="DejaVu Sans"/>
              </a:rPr>
              <a:t>Для участия в аукционе требуется наличие усиленной квалифицированной электронной подписи</a:t>
            </a:r>
            <a:endParaRPr lang="ru-RU" sz="12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127" name="Рисунок 40"/>
          <p:cNvSpPr/>
          <p:nvPr/>
        </p:nvSpPr>
        <p:spPr bwMode="auto">
          <a:xfrm>
            <a:off x="4092840" y="10270079"/>
            <a:ext cx="468360" cy="468360"/>
          </a:xfrm>
          <a:prstGeom prst="flowChartConnector">
            <a:avLst/>
          </a:prstGeom>
          <a:blipFill>
            <a:blip r:embed="rId4"/>
            <a:stretch/>
          </a:blipFill>
          <a:ln w="0">
            <a:noFill/>
          </a:ln>
          <a:effectLst>
            <a:outerShdw blurRad="50760" dist="50760" dir="5400000" algn="ctr" rotWithShape="0">
              <a:srgbClr val="000000">
                <a:alpha val="0"/>
              </a:srgbClr>
            </a:outerShdw>
          </a:effectLst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  <a:defRPr/>
            </a:pPr>
            <a:endParaRPr lang="ru-RU" sz="1800" b="0" strike="noStrike" spc="-1">
              <a:solidFill>
                <a:srgbClr val="000000"/>
              </a:solidFill>
              <a:latin typeface="XO Oriel"/>
              <a:ea typeface="DejaVu Sans"/>
            </a:endParaRPr>
          </a:p>
        </p:txBody>
      </p:sp>
      <p:sp>
        <p:nvSpPr>
          <p:cNvPr id="128" name="Рисунок 41"/>
          <p:cNvSpPr/>
          <p:nvPr/>
        </p:nvSpPr>
        <p:spPr bwMode="auto">
          <a:xfrm>
            <a:off x="5847120" y="11208960"/>
            <a:ext cx="468360" cy="468360"/>
          </a:xfrm>
          <a:prstGeom prst="flowChartConnector">
            <a:avLst/>
          </a:prstGeom>
          <a:blipFill>
            <a:blip r:embed="rId4"/>
            <a:stretch/>
          </a:blipFill>
          <a:ln w="0">
            <a:noFill/>
          </a:ln>
          <a:effectLst>
            <a:outerShdw blurRad="50760" dist="50760" dir="5400000" algn="ctr" rotWithShape="0">
              <a:srgbClr val="000000">
                <a:alpha val="0"/>
              </a:srgbClr>
            </a:outerShdw>
          </a:effectLst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  <a:defRPr/>
            </a:pPr>
            <a:endParaRPr lang="ru-RU" sz="1800" b="0" strike="noStrike" spc="-1">
              <a:solidFill>
                <a:srgbClr val="000000"/>
              </a:solidFill>
              <a:latin typeface="XO Oriel"/>
              <a:ea typeface="DejaVu San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 advClick="1" advTm="18000">
        <p:wipe dir="l"/>
      </p:transition>
    </mc:Choice>
    <mc:Fallback>
      <p:transition spd="med" advClick="1" advTm="18000">
        <p:wipe dir="l"/>
      </p:transition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7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2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5" dur="125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20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25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28" dur="125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33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38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41" dur="125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1" fill="hold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46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51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54" dur="125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1" fill="hold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59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64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67" dur="125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1" fill="hold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72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77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80" dur="125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1" fill="hold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85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90" dur="125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93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1" fill="hold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98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03" dur="125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06" dur="125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11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14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19" dur="500"/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24" dur="500"/>
                                        <p:tgtEl>
                                          <p:spTgt spid="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29" dur="500"/>
                                        <p:tgtEl>
                                          <p:spTgt spid="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34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37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42" dur="500"/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47" dur="500"/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52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55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60" dur="500"/>
                                        <p:tgtEl>
                                          <p:spTgt spid="1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65" dur="500"/>
                                        <p:tgtEl>
                                          <p:spTgt spid="1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26" presetClass="emph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 additive="repl">
                                        <p:cTn id="169" dur="2000"/>
                                        <p:tgtEl>
                                          <p:spTgt spid="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0" dur="1000" autoRev="1" fill="hold"/>
                                        <p:tgtEl>
                                          <p:spTgt spid="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71" presetID="26" presetClass="emph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 additive="repl">
                                        <p:cTn id="172" dur="2000"/>
                                        <p:tgtEl>
                                          <p:spTgt spid="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3" dur="1000" autoRev="1" fill="hold"/>
                                        <p:tgtEl>
                                          <p:spTgt spid="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74" presetID="26" presetClass="emph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 additive="repl">
                                        <p:cTn id="175" dur="2000"/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6" dur="1000" autoRev="1" fill="hold"/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77" presetID="26" presetClass="emph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 additive="repl">
                                        <p:cTn id="178" dur="2000"/>
                                        <p:tgtEl>
                                          <p:spTgt spid="1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9" dur="1000" autoRev="1" fill="hold"/>
                                        <p:tgtEl>
                                          <p:spTgt spid="1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80" presetID="26" presetClass="emph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 additive="repl">
                                        <p:cTn id="181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2" dur="1000" autoRev="1" fill="hold"/>
                                        <p:tgtEl>
                                          <p:spTgt spid="10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83" presetID="26" presetClass="emph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 additive="repl">
                                        <p:cTn id="184" dur="2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5" dur="1000" autoRev="1" fill="hold"/>
                                        <p:tgtEl>
                                          <p:spTgt spid="12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86" presetID="26" presetClass="emph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 additive="repl">
                                        <p:cTn id="187" dur="2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8" dur="1000" autoRev="1" fill="hold"/>
                                        <p:tgtEl>
                                          <p:spTgt spid="1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9" name="TextBox 5"/>
          <p:cNvSpPr/>
          <p:nvPr/>
        </p:nvSpPr>
        <p:spPr bwMode="auto">
          <a:xfrm>
            <a:off x="5924520" y="1492200"/>
            <a:ext cx="313560" cy="36432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defRPr/>
            </a:pPr>
            <a:endParaRPr lang="ru-RU" sz="1800" b="0" strike="noStrike" spc="-1">
              <a:solidFill>
                <a:srgbClr val="000000"/>
              </a:solidFill>
              <a:latin typeface="Calibri"/>
              <a:ea typeface="DejaVu Sans"/>
            </a:endParaRPr>
          </a:p>
        </p:txBody>
      </p:sp>
      <p:pic>
        <p:nvPicPr>
          <p:cNvPr id="130" name="Рисунок 2"/>
          <p:cNvPicPr/>
          <p:nvPr/>
        </p:nvPicPr>
        <p:blipFill>
          <a:blip r:embed="rId2"/>
          <a:stretch/>
        </p:blipFill>
        <p:spPr bwMode="auto">
          <a:xfrm rot="5400000">
            <a:off x="3098160" y="-1755000"/>
            <a:ext cx="662040" cy="6850800"/>
          </a:xfrm>
          <a:prstGeom prst="rect">
            <a:avLst/>
          </a:prstGeom>
          <a:ln w="0">
            <a:noFill/>
          </a:ln>
        </p:spPr>
      </p:pic>
      <p:sp>
        <p:nvSpPr>
          <p:cNvPr id="131" name="Прямоугольник 3"/>
          <p:cNvSpPr/>
          <p:nvPr/>
        </p:nvSpPr>
        <p:spPr bwMode="auto">
          <a:xfrm>
            <a:off x="135720" y="758520"/>
            <a:ext cx="5413680" cy="5022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>
              <a:lnSpc>
                <a:spcPct val="90000"/>
              </a:lnSpc>
              <a:defRPr/>
            </a:pPr>
            <a:r>
              <a:rPr lang="ru-RU" sz="2400" b="1" strike="noStrike" spc="-1">
                <a:solidFill>
                  <a:srgbClr val="000000"/>
                </a:solidFill>
                <a:latin typeface="Arial Narrow"/>
                <a:ea typeface="DejaVu Sans"/>
              </a:rPr>
              <a:t>Перечень банков, в которых можно открыть специальный счет для перечисления задатка*</a:t>
            </a:r>
            <a:endParaRPr lang="ru-RU" sz="2400" b="0" strike="noStrike" spc="-1">
              <a:solidFill>
                <a:srgbClr val="000000"/>
              </a:solidFill>
              <a:latin typeface="XO Oriel"/>
            </a:endParaRPr>
          </a:p>
        </p:txBody>
      </p:sp>
      <p:pic>
        <p:nvPicPr>
          <p:cNvPr id="132" name="Рисунок 4"/>
          <p:cNvPicPr/>
          <p:nvPr/>
        </p:nvPicPr>
        <p:blipFill>
          <a:blip r:embed="rId3"/>
          <a:stretch/>
        </p:blipFill>
        <p:spPr bwMode="auto">
          <a:xfrm>
            <a:off x="5924520" y="175320"/>
            <a:ext cx="660600" cy="745920"/>
          </a:xfrm>
          <a:prstGeom prst="rect">
            <a:avLst/>
          </a:prstGeom>
          <a:ln w="0">
            <a:noFill/>
          </a:ln>
        </p:spPr>
      </p:pic>
      <p:sp>
        <p:nvSpPr>
          <p:cNvPr id="133" name="TextBox 15"/>
          <p:cNvSpPr/>
          <p:nvPr/>
        </p:nvSpPr>
        <p:spPr bwMode="auto">
          <a:xfrm>
            <a:off x="358198" y="2143080"/>
            <a:ext cx="6279838" cy="722267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marL="0" marR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b="0" i="0" u="none" strike="noStrike" cap="none" spc="-1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1</a:t>
            </a:r>
            <a:r>
              <a:rPr lang="ru-RU" sz="1800" b="0" i="0" u="none" strike="noStrike" cap="none" spc="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. Сбербанк России</a:t>
            </a:r>
            <a:endParaRPr lang="ru-RU" sz="1800" b="0" i="0" u="none" strike="noStrike" cap="none" spc="-1">
              <a:solidFill>
                <a:schemeClr val="dk1"/>
              </a:solidFill>
              <a:latin typeface="Century Gothic"/>
              <a:cs typeface="Century Gothic"/>
            </a:endParaRPr>
          </a:p>
          <a:p>
            <a:pPr marL="0" marR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b="0" i="0" u="none" strike="noStrike" cap="none" spc="-1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2. </a:t>
            </a:r>
            <a:r>
              <a:rPr lang="ru-RU" sz="1800" b="0" i="0" u="none" strike="noStrike" cap="none" spc="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Банк ВТБ</a:t>
            </a:r>
            <a:endParaRPr lang="ru-RU" sz="1800" b="0" i="0" u="none" strike="noStrike" cap="none" spc="-1">
              <a:solidFill>
                <a:schemeClr val="dk1"/>
              </a:solidFill>
              <a:latin typeface="Century Gothic"/>
              <a:cs typeface="Century Gothic"/>
            </a:endParaRPr>
          </a:p>
          <a:p>
            <a:pPr marL="0" marR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b="0" i="0" u="none" strike="noStrike" cap="none" spc="-1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3. Газпромбанк</a:t>
            </a:r>
            <a:endParaRPr lang="ru-RU" sz="1800" b="0" i="0" u="none" strike="noStrike" cap="none" spc="-1">
              <a:solidFill>
                <a:schemeClr val="dk1"/>
              </a:solidFill>
              <a:latin typeface="Century Gothic"/>
              <a:cs typeface="Century Gothic"/>
            </a:endParaRPr>
          </a:p>
          <a:p>
            <a:pPr marL="0" marR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b="0" i="0" u="none" strike="noStrike" cap="none" spc="-1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4. </a:t>
            </a:r>
            <a:r>
              <a:rPr lang="ru-RU" sz="1800" b="0" i="0" u="none" strike="noStrike" cap="none" spc="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Российский Сельскохозяйственный банк</a:t>
            </a:r>
            <a:endParaRPr lang="ru-RU" sz="1800" b="0" i="0" u="none" strike="noStrike" cap="none" spc="-1">
              <a:solidFill>
                <a:schemeClr val="dk1"/>
              </a:solidFill>
              <a:latin typeface="Century Gothic"/>
              <a:cs typeface="Century Gothic"/>
            </a:endParaRPr>
          </a:p>
          <a:p>
            <a:pPr marL="0" marR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b="0" i="0" u="none" strike="noStrike" cap="none" spc="-1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5.</a:t>
            </a:r>
            <a:r>
              <a:rPr lang="ru-RU" sz="1800" b="0" i="0" u="none" strike="noStrike" cap="none" spc="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 Альфа-Банк</a:t>
            </a:r>
            <a:endParaRPr lang="ru-RU" sz="1800" b="0" i="0" u="none" strike="noStrike" cap="none" spc="0">
              <a:solidFill>
                <a:schemeClr val="dk1"/>
              </a:solidFill>
              <a:latin typeface="Century Gothic"/>
              <a:cs typeface="Century Gothic"/>
            </a:endParaRPr>
          </a:p>
          <a:p>
            <a:pPr marL="0" marR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b="0" i="0" u="none" strike="noStrike" cap="none" spc="-1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6</a:t>
            </a:r>
            <a:r>
              <a:rPr lang="ru-RU" sz="1800" b="0" i="0" u="none" strike="noStrike" cap="none" spc="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. Московский кредитный банк</a:t>
            </a:r>
            <a:endParaRPr lang="ru-RU" sz="1800" b="0" i="0" u="none" strike="noStrike" cap="none" spc="0">
              <a:solidFill>
                <a:schemeClr val="dk1"/>
              </a:solidFill>
              <a:latin typeface="Century Gothic"/>
              <a:cs typeface="Century Gothic"/>
            </a:endParaRPr>
          </a:p>
          <a:p>
            <a:pPr marL="0" marR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b="0" i="0" u="none" strike="noStrike" cap="none" spc="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7. </a:t>
            </a:r>
            <a:r>
              <a:rPr lang="ru-RU" sz="1800" b="0" i="0" u="none" strike="noStrike" cap="none" spc="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Райффайзенбанк</a:t>
            </a:r>
            <a:endParaRPr lang="ru-RU" sz="1800" b="0" i="0" u="none" strike="noStrike" cap="none" spc="0">
              <a:solidFill>
                <a:schemeClr val="dk1"/>
              </a:solidFill>
              <a:latin typeface="Century Gothic"/>
              <a:cs typeface="Century Gothic"/>
            </a:endParaRPr>
          </a:p>
          <a:p>
            <a:pPr marL="0" marR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b="0" i="0" u="none" strike="noStrike" cap="none" spc="-1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8. Всероссийский банк развития регионов</a:t>
            </a:r>
            <a:endParaRPr lang="ru-RU" sz="1800" b="0" i="0" u="none" strike="noStrike" cap="none" spc="0">
              <a:solidFill>
                <a:schemeClr val="dk1"/>
              </a:solidFill>
              <a:latin typeface="Century Gothic"/>
              <a:cs typeface="Century Gothic"/>
            </a:endParaRPr>
          </a:p>
          <a:p>
            <a:pPr marL="0" marR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b="0" i="0" u="none" strike="noStrike" cap="none" spc="-1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9. Промсвязьбанк</a:t>
            </a:r>
            <a:endParaRPr lang="ru-RU" sz="1800" b="0" i="0" u="none" strike="noStrike" cap="none" spc="0">
              <a:solidFill>
                <a:schemeClr val="dk1"/>
              </a:solidFill>
              <a:latin typeface="Century Gothic"/>
              <a:cs typeface="Century Gothic"/>
            </a:endParaRPr>
          </a:p>
          <a:p>
            <a:pPr marL="0" marR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b="0" i="0" u="none" strike="noStrike" cap="none" spc="-1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10. Акционерный Банк «РОССИЯ»</a:t>
            </a:r>
            <a:endParaRPr lang="ru-RU" sz="1800" b="0" i="0" u="none" strike="noStrike" cap="none" spc="0">
              <a:solidFill>
                <a:schemeClr val="dk1"/>
              </a:solidFill>
              <a:latin typeface="Century Gothic"/>
              <a:cs typeface="Century Gothic"/>
            </a:endParaRPr>
          </a:p>
          <a:p>
            <a:pPr marL="0" marR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b="0" i="0" u="none" strike="noStrike" cap="none" spc="-1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11. Банк «Санкт-Петербург»</a:t>
            </a:r>
            <a:endParaRPr lang="ru-RU" sz="1800" b="0" i="0" u="none" strike="noStrike" cap="none" spc="0">
              <a:solidFill>
                <a:schemeClr val="dk1"/>
              </a:solidFill>
              <a:latin typeface="Century Gothic"/>
              <a:cs typeface="Century Gothic"/>
            </a:endParaRPr>
          </a:p>
          <a:p>
            <a:pPr marL="0" marR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b="0" i="0" u="none" strike="noStrike" cap="none" spc="-1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12. Совкомбанк</a:t>
            </a:r>
            <a:endParaRPr lang="ru-RU" sz="1800" b="0" i="0" u="none" strike="noStrike" cap="none" spc="0">
              <a:solidFill>
                <a:schemeClr val="dk1"/>
              </a:solidFill>
              <a:latin typeface="Century Gothic"/>
              <a:cs typeface="Century Gothic"/>
            </a:endParaRPr>
          </a:p>
          <a:p>
            <a:pPr marL="0" marR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b="0" i="0" u="none" strike="noStrike" cap="none" spc="-1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13. ОТП Банк</a:t>
            </a:r>
            <a:endParaRPr lang="ru-RU" sz="1800" b="0" i="0" u="none" strike="noStrike" cap="none" spc="0">
              <a:solidFill>
                <a:schemeClr val="dk1"/>
              </a:solidFill>
              <a:latin typeface="Century Gothic"/>
              <a:cs typeface="Century Gothic"/>
            </a:endParaRPr>
          </a:p>
          <a:p>
            <a:pPr marL="0" marR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b="0" i="0" u="none" strike="noStrike" cap="none" spc="-1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14. ЮниКредит Банк</a:t>
            </a:r>
            <a:endParaRPr lang="ru-RU" sz="1800" b="0" i="0" u="none" strike="noStrike" cap="none" spc="0">
              <a:solidFill>
                <a:schemeClr val="dk1"/>
              </a:solidFill>
              <a:latin typeface="Century Gothic"/>
              <a:cs typeface="Century Gothic"/>
            </a:endParaRPr>
          </a:p>
          <a:p>
            <a:pPr marL="0" marR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b="0" i="0" u="none" strike="noStrike" cap="none" spc="-1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15. ТБанк</a:t>
            </a:r>
            <a:endParaRPr lang="ru-RU" sz="1800" b="0" i="0" u="none" strike="noStrike" cap="none" spc="0">
              <a:solidFill>
                <a:schemeClr val="dk1"/>
              </a:solidFill>
              <a:latin typeface="Century Gothic"/>
              <a:cs typeface="Century Gothic"/>
            </a:endParaRPr>
          </a:p>
          <a:p>
            <a:pPr marL="0" marR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b="0" i="0" u="none" strike="noStrike" cap="none" spc="-1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16. АК БАРС</a:t>
            </a:r>
            <a:endParaRPr lang="ru-RU" sz="1800" b="0" i="0" u="none" strike="noStrike" cap="none" spc="0">
              <a:solidFill>
                <a:schemeClr val="dk1"/>
              </a:solidFill>
              <a:latin typeface="Century Gothic"/>
              <a:cs typeface="Century Gothic"/>
            </a:endParaRPr>
          </a:p>
          <a:p>
            <a:pPr marL="0" marR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b="0" i="0" u="none" strike="noStrike" cap="none" spc="-1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17. Новикомбанк</a:t>
            </a:r>
            <a:endParaRPr lang="ru-RU" sz="1800" b="0" i="0" u="none" strike="noStrike" cap="none" spc="0">
              <a:solidFill>
                <a:schemeClr val="dk1"/>
              </a:solidFill>
              <a:latin typeface="Century Gothic"/>
              <a:cs typeface="Century Gothic"/>
            </a:endParaRPr>
          </a:p>
          <a:p>
            <a:pPr marL="0" marR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b="0" i="0" u="none" strike="noStrike" cap="none" spc="-1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18. Банк ДОМ.РФ</a:t>
            </a:r>
            <a:endParaRPr lang="ru-RU" sz="1800" b="0" i="0" u="none" strike="noStrike" cap="none" spc="0">
              <a:solidFill>
                <a:schemeClr val="dk1"/>
              </a:solidFill>
              <a:latin typeface="Century Gothic"/>
              <a:cs typeface="Century Gothic"/>
            </a:endParaRPr>
          </a:p>
          <a:p>
            <a:pPr marL="0" marR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b="0" i="0" u="none" strike="noStrike" cap="none" spc="-1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19. Государственный специализированный Российский экспортно-импортный банк</a:t>
            </a:r>
            <a:endParaRPr lang="ru-RU" sz="1800" b="0" i="0" u="none" strike="noStrike" cap="none" spc="0">
              <a:solidFill>
                <a:schemeClr val="dk1"/>
              </a:solidFill>
              <a:latin typeface="Century Gothic"/>
              <a:cs typeface="Century Gothic"/>
            </a:endParaRPr>
          </a:p>
          <a:p>
            <a:pPr marL="0" marR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b="0" i="0" u="none" strike="noStrike" cap="none" spc="-1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20. МТС-Банк</a:t>
            </a:r>
            <a:endParaRPr lang="ru-RU" sz="1800" b="0" i="0" u="none" strike="noStrike" cap="none" spc="0">
              <a:solidFill>
                <a:schemeClr val="dk1"/>
              </a:solidFill>
              <a:latin typeface="Century Gothic"/>
              <a:cs typeface="Century Gothic"/>
            </a:endParaRPr>
          </a:p>
          <a:p>
            <a:pPr marL="0" marR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b="0" i="0" u="none" strike="noStrike" cap="none" spc="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21. Абсолют Банк</a:t>
            </a:r>
            <a:endParaRPr lang="ru-RU" sz="1800" b="0" i="0" u="none" strike="noStrike" cap="none" spc="0">
              <a:solidFill>
                <a:schemeClr val="dk1"/>
              </a:solidFill>
              <a:latin typeface="Century Gothic"/>
              <a:cs typeface="Century Gothic"/>
            </a:endParaRPr>
          </a:p>
          <a:p>
            <a:pPr marL="0" marR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b="0" i="0" u="none" strike="noStrike" cap="none" spc="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22. МЕТ</a:t>
            </a:r>
            <a:r>
              <a:rPr lang="ru-RU" sz="1800" b="0" i="0" u="none" strike="noStrike" cap="none" spc="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АЛЛУРГИЧЕСКИЙ </a:t>
            </a:r>
            <a:r>
              <a:rPr lang="ru-RU" sz="1800" b="0" i="0" u="none" strike="noStrike" cap="none" spc="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ИНВЕСТИЦИОННЫЙ БАНК</a:t>
            </a:r>
            <a:endParaRPr lang="ru-RU" sz="1800" b="0" i="0" u="none" strike="noStrike" cap="none" spc="0">
              <a:solidFill>
                <a:schemeClr val="dk1"/>
              </a:solidFill>
              <a:latin typeface="Century Gothic"/>
              <a:cs typeface="Century Gothic"/>
            </a:endParaRPr>
          </a:p>
          <a:p>
            <a:pPr marL="0" marR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b="0" i="0" u="none" strike="noStrike" cap="none" spc="-1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23. Экспобанк</a:t>
            </a:r>
            <a:endParaRPr lang="ru-RU" sz="1800" b="0" i="0" u="none" strike="noStrike" cap="none" spc="-1">
              <a:solidFill>
                <a:schemeClr val="dk1"/>
              </a:solidFill>
              <a:latin typeface="Century Gothic"/>
              <a:cs typeface="Century Gothic"/>
            </a:endParaRPr>
          </a:p>
          <a:p>
            <a:pPr marL="0" marR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ru-RU" sz="1800" b="0" i="0" u="none" strike="noStrike" cap="none" spc="-1">
              <a:solidFill>
                <a:schemeClr val="dk1"/>
              </a:solidFill>
              <a:latin typeface="Century Gothic"/>
              <a:cs typeface="Century Gothic"/>
            </a:endParaRPr>
          </a:p>
          <a:p>
            <a:pPr marL="0" marR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ru-RU" sz="1800" b="0" i="0" u="none" strike="noStrike" cap="none" spc="-1">
              <a:solidFill>
                <a:schemeClr val="dk1"/>
              </a:solidFill>
              <a:latin typeface="Century Gothic"/>
              <a:cs typeface="Century Gothic"/>
            </a:endParaRPr>
          </a:p>
        </p:txBody>
      </p:sp>
      <p:sp>
        <p:nvSpPr>
          <p:cNvPr id="134" name="Прямоугольник 1"/>
          <p:cNvSpPr/>
          <p:nvPr/>
        </p:nvSpPr>
        <p:spPr bwMode="auto">
          <a:xfrm>
            <a:off x="253800" y="11265840"/>
            <a:ext cx="6343560" cy="424439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ru-RU" sz="1100" b="1" strike="noStrike" spc="-1">
                <a:solidFill>
                  <a:schemeClr val="dk1"/>
                </a:solidFill>
                <a:latin typeface="Century Gothic"/>
                <a:ea typeface="DejaVu Sans"/>
              </a:rPr>
              <a:t>*Утвержден распоряжением Правительства РФ</a:t>
            </a:r>
            <a:br>
              <a:rPr sz="1100"/>
            </a:br>
            <a:r>
              <a:rPr lang="ru-RU" sz="1100" b="1" strike="noStrike" spc="-1">
                <a:solidFill>
                  <a:schemeClr val="dk1"/>
                </a:solidFill>
                <a:latin typeface="Century Gothic"/>
                <a:ea typeface="DejaVu Sans"/>
              </a:rPr>
              <a:t>от 13.07.2018 № 1451-р</a:t>
            </a:r>
            <a:endParaRPr lang="ru-RU" sz="1100" b="0" strike="noStrike" spc="-1">
              <a:solidFill>
                <a:srgbClr val="000000"/>
              </a:solidFill>
              <a:latin typeface="XO Orie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 advClick="1" advTm="8000">
        <p:wipe dir="l"/>
      </p:transition>
    </mc:Choice>
    <mc:Fallback>
      <p:transition spd="med" advClick="1" advTm="8000">
        <p:wipe dir="l"/>
      </p:transition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7" dur="2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2" dur="250"/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5" dur="1250"/>
                                        <p:tgtEl>
                                          <p:spTgt spid="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20" dur="250"/>
                                        <p:tgtEl>
                                          <p:spTgt spid="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25" dur="250"/>
                                        <p:tgtEl>
                                          <p:spTgt spid="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30" dur="250"/>
                                        <p:tgtEl>
                                          <p:spTgt spid="1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35" dur="250"/>
                                        <p:tgtEl>
                                          <p:spTgt spid="1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40" dur="250"/>
                                        <p:tgtEl>
                                          <p:spTgt spid="1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45" dur="250"/>
                                        <p:tgtEl>
                                          <p:spTgt spid="1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50" dur="250"/>
                                        <p:tgtEl>
                                          <p:spTgt spid="13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55" dur="250"/>
                                        <p:tgtEl>
                                          <p:spTgt spid="13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60" dur="250"/>
                                        <p:tgtEl>
                                          <p:spTgt spid="13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65" dur="250"/>
                                        <p:tgtEl>
                                          <p:spTgt spid="13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70" dur="250"/>
                                        <p:tgtEl>
                                          <p:spTgt spid="13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75" dur="250"/>
                                        <p:tgtEl>
                                          <p:spTgt spid="13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80" dur="250"/>
                                        <p:tgtEl>
                                          <p:spTgt spid="13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85" dur="250"/>
                                        <p:tgtEl>
                                          <p:spTgt spid="13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90" dur="250"/>
                                        <p:tgtEl>
                                          <p:spTgt spid="13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95" dur="250"/>
                                        <p:tgtEl>
                                          <p:spTgt spid="13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00" dur="250"/>
                                        <p:tgtEl>
                                          <p:spTgt spid="13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05" dur="250"/>
                                        <p:tgtEl>
                                          <p:spTgt spid="13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10" dur="250"/>
                                        <p:tgtEl>
                                          <p:spTgt spid="13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15" dur="250"/>
                                        <p:tgtEl>
                                          <p:spTgt spid="13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5" name="PlaceHolder 1"/>
          <p:cNvSpPr>
            <a:spLocks noGrp="1"/>
          </p:cNvSpPr>
          <p:nvPr>
            <p:ph type="title"/>
          </p:nvPr>
        </p:nvSpPr>
        <p:spPr bwMode="auto">
          <a:xfrm>
            <a:off x="1629360" y="4805280"/>
            <a:ext cx="4523760" cy="2292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b">
            <a:normAutofit/>
          </a:bodyPr>
          <a:lstStyle/>
          <a:p>
            <a:pPr indent="0" algn="ctr">
              <a:lnSpc>
                <a:spcPct val="90000"/>
              </a:lnSpc>
              <a:buNone/>
              <a:tabLst>
                <a:tab pos="0" algn="l"/>
              </a:tabLst>
              <a:defRPr/>
            </a:pPr>
            <a:r>
              <a:rPr lang="ru-RU" sz="2800" b="1" strike="noStrike" spc="-1">
                <a:solidFill>
                  <a:srgbClr val="000000"/>
                </a:solidFill>
                <a:latin typeface="Helevtica"/>
                <a:ea typeface="DejaVu Sans"/>
              </a:rPr>
              <a:t>Спасибо за внимание!</a:t>
            </a:r>
            <a:br>
              <a:rPr sz="2800"/>
            </a:br>
            <a:br>
              <a:rPr sz="2800"/>
            </a:br>
            <a:endParaRPr lang="ru-RU" sz="16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136" name="TextBox 7"/>
          <p:cNvSpPr/>
          <p:nvPr/>
        </p:nvSpPr>
        <p:spPr bwMode="auto">
          <a:xfrm>
            <a:off x="2468880" y="10350360"/>
            <a:ext cx="1837440" cy="36396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defRPr/>
            </a:pPr>
            <a:r>
              <a:rPr lang="ru-RU" sz="1800" b="1" strike="noStrike" spc="-1">
                <a:solidFill>
                  <a:srgbClr val="FFFFFF"/>
                </a:solidFill>
                <a:latin typeface="Calibri Light"/>
                <a:ea typeface="DejaVu Sans"/>
              </a:rPr>
              <a:t>Москва 2022</a:t>
            </a:r>
            <a:endParaRPr lang="ru-RU" sz="1800" b="0" strike="noStrike" spc="-1">
              <a:solidFill>
                <a:srgbClr val="000000"/>
              </a:solidFill>
              <a:latin typeface="XO Oriel"/>
            </a:endParaRPr>
          </a:p>
        </p:txBody>
      </p:sp>
      <p:pic>
        <p:nvPicPr>
          <p:cNvPr id="137" name="Рисунок 13"/>
          <p:cNvPicPr/>
          <p:nvPr/>
        </p:nvPicPr>
        <p:blipFill>
          <a:blip r:embed="rId2"/>
          <a:stretch/>
        </p:blipFill>
        <p:spPr bwMode="auto">
          <a:xfrm>
            <a:off x="0" y="0"/>
            <a:ext cx="1045080" cy="11337840"/>
          </a:xfrm>
          <a:prstGeom prst="rect">
            <a:avLst/>
          </a:prstGeom>
          <a:ln w="0">
            <a:noFill/>
          </a:ln>
        </p:spPr>
      </p:pic>
      <p:pic>
        <p:nvPicPr>
          <p:cNvPr id="138" name="Рисунок 12"/>
          <p:cNvPicPr/>
          <p:nvPr/>
        </p:nvPicPr>
        <p:blipFill>
          <a:blip r:embed="rId3"/>
          <a:stretch/>
        </p:blipFill>
        <p:spPr bwMode="auto">
          <a:xfrm>
            <a:off x="75240" y="5163840"/>
            <a:ext cx="894600" cy="1010160"/>
          </a:xfrm>
          <a:prstGeom prst="rect">
            <a:avLst/>
          </a:prstGeom>
          <a:ln w="0">
            <a:noFill/>
          </a:ln>
        </p:spPr>
      </p:pic>
      <p:pic>
        <p:nvPicPr>
          <p:cNvPr id="139" name="Рисунок 14"/>
          <p:cNvPicPr/>
          <p:nvPr/>
        </p:nvPicPr>
        <p:blipFill>
          <a:blip r:embed="rId4"/>
          <a:stretch/>
        </p:blipFill>
        <p:spPr bwMode="auto">
          <a:xfrm>
            <a:off x="0" y="10894320"/>
            <a:ext cx="1045080" cy="1293840"/>
          </a:xfrm>
          <a:prstGeom prst="rect">
            <a:avLst/>
          </a:prstGeom>
          <a:ln w="0">
            <a:noFill/>
          </a:ln>
        </p:spPr>
      </p:pic>
      <p:sp>
        <p:nvSpPr>
          <p:cNvPr id="140" name="Прямоугольник 15"/>
          <p:cNvSpPr/>
          <p:nvPr/>
        </p:nvSpPr>
        <p:spPr bwMode="auto">
          <a:xfrm>
            <a:off x="1400040" y="3954960"/>
            <a:ext cx="5157360" cy="84636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ru-RU" sz="2400" b="0" strike="noStrike" spc="-1">
                <a:solidFill>
                  <a:srgbClr val="000000"/>
                </a:solidFill>
                <a:latin typeface="Helevtica"/>
                <a:ea typeface="DejaVu Sans"/>
              </a:rPr>
              <a:t>Федеральное агентство по управлению государственным имуществом</a:t>
            </a:r>
            <a:endParaRPr lang="ru-RU" sz="24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142" name="Заголовок 1"/>
          <p:cNvSpPr/>
          <p:nvPr/>
        </p:nvSpPr>
        <p:spPr bwMode="auto">
          <a:xfrm>
            <a:off x="2094120" y="10894320"/>
            <a:ext cx="3593880" cy="60192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90000" tIns="45000" rIns="90000" bIns="45000" anchor="b">
            <a:norm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ru-RU" sz="2800" b="1" strike="noStrike" spc="-1">
                <a:solidFill>
                  <a:srgbClr val="E7E6E6"/>
                </a:solidFill>
                <a:latin typeface="Helevtica"/>
                <a:ea typeface="DejaVu Sans"/>
              </a:rPr>
              <a:t>Пустой</a:t>
            </a:r>
            <a:endParaRPr lang="ru-RU" sz="2800" b="0" strike="noStrike" spc="-1">
              <a:solidFill>
                <a:srgbClr val="000000"/>
              </a:solidFill>
              <a:latin typeface="XO Orie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 advClick="1" advTm="24000">
        <p:wipe dir="l"/>
      </p:transition>
    </mc:Choice>
    <mc:Fallback>
      <p:transition spd="med" advClick="1" advTm="24000">
        <p:wipe dir="l"/>
      </p:transition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2" dur="125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15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22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Р7-Офис/2025.2.2.831</Application>
  <DocSecurity>0</DocSecurity>
  <PresentationFormat>Широкоэкранный</PresentationFormat>
  <Paragraphs>0</Paragraphs>
  <Slides>7</Slides>
  <Notes>7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Приобретение обращенного в собственность государства и иного изъятого имущества</dc:title>
  <dc:subject/>
  <dc:creator>Киселев Дмитрий Андреевич</dc:creator>
  <cp:keywords/>
  <dc:description/>
  <dc:identifier/>
  <dc:language>ru-RU</dc:language>
  <cp:lastModifiedBy>dmitriy.kiselev</cp:lastModifiedBy>
  <cp:revision>165</cp:revision>
  <dcterms:created xsi:type="dcterms:W3CDTF">2022-10-24T14:19:56Z</dcterms:created>
  <dcterms:modified xsi:type="dcterms:W3CDTF">2025-12-17T09:10:59Z</dcterms:modified>
  <cp:category/>
  <cp:contentStatus/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4</vt:i4>
  </property>
  <property fmtid="{D5CDD505-2E9C-101B-9397-08002B2CF9AE}" pid="3" name="PresentationFormat">
    <vt:lpwstr>Широкоэкранный</vt:lpwstr>
  </property>
  <property fmtid="{D5CDD505-2E9C-101B-9397-08002B2CF9AE}" pid="4" name="Slides">
    <vt:i4>7</vt:i4>
  </property>
</Properties>
</file>